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14630400" cy="8229600"/>
  <p:notesSz cx="8229600" cy="14630400"/>
  <p:embeddedFontLst>
    <p:embeddedFont>
      <p:font typeface="Consolas" panose="020B0609020204030204" pitchFamily="49" charset="0"/>
      <p:regular r:id="rId90"/>
      <p:bold r:id="rId91"/>
      <p:italic r:id="rId92"/>
      <p:boldItalic r:id="rId93"/>
    </p:embeddedFont>
    <p:embeddedFont>
      <p:font typeface="Gelasio" panose="020B0604020202020204" charset="0"/>
      <p:regular r:id="rId94"/>
    </p:embeddedFont>
    <p:embeddedFont>
      <p:font typeface="Gelasio Semi Bold" panose="020B0604020202020204" charset="0"/>
      <p:regular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0CA82-FFA0-4E79-8888-280EB865888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AC50CAEF-4C23-4395-9565-8E8C6F574D29}">
      <dgm:prSet phldrT="[Text]"/>
      <dgm:spPr>
        <a:ln>
          <a:solidFill>
            <a:schemeClr val="accent3">
              <a:lumMod val="60000"/>
              <a:lumOff val="40000"/>
            </a:schemeClr>
          </a:solidFill>
        </a:ln>
      </dgm:spPr>
      <dgm:t>
        <a:bodyPr/>
        <a:lstStyle/>
        <a:p>
          <a:pPr>
            <a:buNone/>
          </a:pPr>
          <a:endParaRPr lang="en-US" dirty="0">
            <a:solidFill>
              <a:srgbClr val="746558"/>
            </a:solidFill>
            <a:latin typeface="Gelasio Semi Bold" pitchFamily="34" charset="0"/>
            <a:ea typeface="Gelasio Semi Bold" pitchFamily="34" charset="-122"/>
            <a:cs typeface="Gelasio Semi Bold" pitchFamily="34" charset="-120"/>
          </a:endParaRPr>
        </a:p>
        <a:p>
          <a:pPr>
            <a:buNone/>
          </a:pPr>
          <a:r>
            <a:rPr lang="en-US" dirty="0">
              <a:solidFill>
                <a:srgbClr val="746558"/>
              </a:solidFill>
              <a:latin typeface="Gelasio Semi Bold" pitchFamily="34" charset="0"/>
              <a:ea typeface="Gelasio Semi Bold" pitchFamily="34" charset="-122"/>
              <a:cs typeface="Gelasio Semi Bold" pitchFamily="34" charset="-120"/>
            </a:rPr>
            <a:t>Numerical Input</a:t>
          </a:r>
          <a:endParaRPr lang="en-US" dirty="0"/>
        </a:p>
      </dgm:t>
    </dgm:pt>
    <dgm:pt modelId="{FC15BD65-5CF3-405D-BB49-78D4D91D642F}" type="parTrans" cxnId="{FFAEFA63-5780-4B74-93B0-7066EAB1ACB5}">
      <dgm:prSet/>
      <dgm:spPr/>
      <dgm:t>
        <a:bodyPr/>
        <a:lstStyle/>
        <a:p>
          <a:endParaRPr lang="en-US"/>
        </a:p>
      </dgm:t>
    </dgm:pt>
    <dgm:pt modelId="{66CAB066-DFF2-4EC1-9512-26E871D62C10}" type="sibTrans" cxnId="{FFAEFA63-5780-4B74-93B0-7066EAB1ACB5}">
      <dgm:prSet/>
      <dgm:spPr/>
      <dgm:t>
        <a:bodyPr/>
        <a:lstStyle/>
        <a:p>
          <a:endParaRPr lang="en-US"/>
        </a:p>
      </dgm:t>
    </dgm:pt>
    <dgm:pt modelId="{0CA5C253-1866-4CB4-B026-60C2C9302E6A}">
      <dgm:prSet phldrT="[Text]"/>
      <dgm:spPr>
        <a:ln>
          <a:solidFill>
            <a:schemeClr val="accent3">
              <a:lumMod val="60000"/>
              <a:lumOff val="40000"/>
            </a:schemeClr>
          </a:solidFill>
        </a:ln>
      </dgm:spPr>
      <dgm:t>
        <a:bodyPr/>
        <a:lstStyle/>
        <a:p>
          <a:pPr>
            <a:buNone/>
          </a:pPr>
          <a:endParaRPr lang="en-US" dirty="0">
            <a:solidFill>
              <a:srgbClr val="746558"/>
            </a:solidFill>
            <a:latin typeface="Gelasio Semi Bold" pitchFamily="34" charset="0"/>
            <a:ea typeface="Gelasio Semi Bold" pitchFamily="34" charset="-122"/>
            <a:cs typeface="Gelasio Semi Bold" pitchFamily="34" charset="-120"/>
          </a:endParaRPr>
        </a:p>
        <a:p>
          <a:pPr>
            <a:buNone/>
          </a:pPr>
          <a:r>
            <a:rPr lang="en-US" dirty="0">
              <a:solidFill>
                <a:srgbClr val="746558"/>
              </a:solidFill>
              <a:latin typeface="Gelasio Semi Bold" pitchFamily="34" charset="0"/>
              <a:ea typeface="Gelasio Semi Bold" pitchFamily="34" charset="-122"/>
              <a:cs typeface="Gelasio Semi Bold" pitchFamily="34" charset="-120"/>
            </a:rPr>
            <a:t>CNN Branch</a:t>
          </a:r>
          <a:endParaRPr lang="en-US" dirty="0"/>
        </a:p>
      </dgm:t>
    </dgm:pt>
    <dgm:pt modelId="{3320F1B9-A629-44A0-8169-106C9CEBA3AC}" type="parTrans" cxnId="{7D8A8EB8-A532-4A25-8B09-A31880993797}">
      <dgm:prSet/>
      <dgm:spPr/>
      <dgm:t>
        <a:bodyPr/>
        <a:lstStyle/>
        <a:p>
          <a:endParaRPr lang="en-US"/>
        </a:p>
      </dgm:t>
    </dgm:pt>
    <dgm:pt modelId="{61B75D0D-6E66-4DBD-86E7-B7530DA1613E}" type="sibTrans" cxnId="{7D8A8EB8-A532-4A25-8B09-A31880993797}">
      <dgm:prSet/>
      <dgm:spPr/>
      <dgm:t>
        <a:bodyPr/>
        <a:lstStyle/>
        <a:p>
          <a:endParaRPr lang="en-US"/>
        </a:p>
      </dgm:t>
    </dgm:pt>
    <dgm:pt modelId="{EE59CE51-3E53-4006-8314-B42DACA97A5A}">
      <dgm:prSet phldrT="[Text]"/>
      <dgm:spPr>
        <a:ln>
          <a:solidFill>
            <a:schemeClr val="accent3">
              <a:lumMod val="60000"/>
              <a:lumOff val="40000"/>
            </a:schemeClr>
          </a:solidFill>
        </a:ln>
      </dgm:spPr>
      <dgm:t>
        <a:bodyPr/>
        <a:lstStyle/>
        <a:p>
          <a:pPr>
            <a:buNone/>
          </a:pPr>
          <a:endParaRPr lang="en-US" dirty="0">
            <a:solidFill>
              <a:srgbClr val="746558"/>
            </a:solidFill>
            <a:latin typeface="Gelasio Semi Bold" pitchFamily="34" charset="0"/>
            <a:ea typeface="Gelasio Semi Bold" pitchFamily="34" charset="-122"/>
            <a:cs typeface="Gelasio Semi Bold" pitchFamily="34" charset="-120"/>
          </a:endParaRPr>
        </a:p>
        <a:p>
          <a:pPr>
            <a:buNone/>
          </a:pPr>
          <a:r>
            <a:rPr lang="en-US" dirty="0">
              <a:solidFill>
                <a:srgbClr val="746558"/>
              </a:solidFill>
              <a:latin typeface="Gelasio Semi Bold" pitchFamily="34" charset="0"/>
              <a:ea typeface="Gelasio Semi Bold" pitchFamily="34" charset="-122"/>
              <a:cs typeface="Gelasio Semi Bold" pitchFamily="34" charset="-120"/>
            </a:rPr>
            <a:t>Output Layer</a:t>
          </a:r>
          <a:endParaRPr lang="en-US" dirty="0"/>
        </a:p>
      </dgm:t>
    </dgm:pt>
    <dgm:pt modelId="{52B55F86-3017-4B9C-AE31-220233D31342}" type="parTrans" cxnId="{4740C7DA-0F83-439D-BA3F-F13DD8F8D3C7}">
      <dgm:prSet/>
      <dgm:spPr/>
      <dgm:t>
        <a:bodyPr/>
        <a:lstStyle/>
        <a:p>
          <a:endParaRPr lang="en-US"/>
        </a:p>
      </dgm:t>
    </dgm:pt>
    <dgm:pt modelId="{224D6D53-59C7-41CB-A732-67FD1EB3B69D}" type="sibTrans" cxnId="{4740C7DA-0F83-439D-BA3F-F13DD8F8D3C7}">
      <dgm:prSet/>
      <dgm:spPr/>
      <dgm:t>
        <a:bodyPr/>
        <a:lstStyle/>
        <a:p>
          <a:endParaRPr lang="en-US"/>
        </a:p>
      </dgm:t>
    </dgm:pt>
    <dgm:pt modelId="{CB24E1A6-CD7D-461B-9E19-A3B2BD06C4B2}">
      <dgm:prSet phldrT="[Text]"/>
      <dgm:spPr>
        <a:ln>
          <a:solidFill>
            <a:schemeClr val="accent3">
              <a:lumMod val="60000"/>
              <a:lumOff val="40000"/>
            </a:schemeClr>
          </a:solidFill>
        </a:ln>
      </dgm:spPr>
      <dgm:t>
        <a:bodyPr/>
        <a:lstStyle/>
        <a:p>
          <a:pPr>
            <a:buNone/>
          </a:pPr>
          <a:endParaRPr lang="en-US" dirty="0">
            <a:solidFill>
              <a:srgbClr val="746558"/>
            </a:solidFill>
            <a:latin typeface="Gelasio Semi Bold" pitchFamily="34" charset="0"/>
            <a:ea typeface="Gelasio Semi Bold" pitchFamily="34" charset="-122"/>
            <a:cs typeface="Gelasio Semi Bold" pitchFamily="34" charset="-120"/>
          </a:endParaRPr>
        </a:p>
        <a:p>
          <a:pPr>
            <a:buNone/>
          </a:pPr>
          <a:r>
            <a:rPr lang="en-US" dirty="0">
              <a:solidFill>
                <a:srgbClr val="746558"/>
              </a:solidFill>
              <a:latin typeface="Gelasio Semi Bold" pitchFamily="34" charset="0"/>
              <a:ea typeface="Gelasio Semi Bold" pitchFamily="34" charset="-122"/>
              <a:cs typeface="Gelasio Semi Bold" pitchFamily="34" charset="-120"/>
            </a:rPr>
            <a:t>Concatenate</a:t>
          </a:r>
          <a:endParaRPr lang="en-US" dirty="0"/>
        </a:p>
      </dgm:t>
    </dgm:pt>
    <dgm:pt modelId="{F5F0B52A-2B81-4312-8C4B-22684DB5D053}" type="parTrans" cxnId="{D1D04D6D-93BC-4F58-939C-FDF35934BA93}">
      <dgm:prSet/>
      <dgm:spPr/>
      <dgm:t>
        <a:bodyPr/>
        <a:lstStyle/>
        <a:p>
          <a:endParaRPr lang="en-US"/>
        </a:p>
      </dgm:t>
    </dgm:pt>
    <dgm:pt modelId="{49B20DC0-4308-48F0-8D2D-37599415CF39}" type="sibTrans" cxnId="{D1D04D6D-93BC-4F58-939C-FDF35934BA93}">
      <dgm:prSet/>
      <dgm:spPr/>
      <dgm:t>
        <a:bodyPr/>
        <a:lstStyle/>
        <a:p>
          <a:endParaRPr lang="en-US"/>
        </a:p>
      </dgm:t>
    </dgm:pt>
    <dgm:pt modelId="{002819D0-C80D-4020-B044-CD73BAC01399}">
      <dgm:prSet phldrT="[Text]"/>
      <dgm:spPr>
        <a:ln>
          <a:solidFill>
            <a:schemeClr val="accent3">
              <a:lumMod val="60000"/>
              <a:lumOff val="40000"/>
            </a:schemeClr>
          </a:solidFill>
        </a:ln>
      </dgm:spPr>
      <dgm:t>
        <a:bodyPr/>
        <a:lstStyle/>
        <a:p>
          <a:pPr>
            <a:buNone/>
          </a:pPr>
          <a:endParaRPr lang="en-US" dirty="0">
            <a:solidFill>
              <a:srgbClr val="746558"/>
            </a:solidFill>
            <a:latin typeface="Gelasio Semi Bold" pitchFamily="34" charset="0"/>
            <a:ea typeface="Gelasio Semi Bold" pitchFamily="34" charset="-122"/>
            <a:cs typeface="Gelasio Semi Bold" pitchFamily="34" charset="-120"/>
          </a:endParaRPr>
        </a:p>
        <a:p>
          <a:pPr>
            <a:buNone/>
          </a:pPr>
          <a:r>
            <a:rPr lang="en-US" dirty="0">
              <a:solidFill>
                <a:srgbClr val="746558"/>
              </a:solidFill>
              <a:latin typeface="Gelasio Semi Bold" pitchFamily="34" charset="0"/>
              <a:ea typeface="Gelasio Semi Bold" pitchFamily="34" charset="-122"/>
              <a:cs typeface="Gelasio Semi Bold" pitchFamily="34" charset="-120"/>
            </a:rPr>
            <a:t>Image Input</a:t>
          </a:r>
          <a:endParaRPr lang="en-US" dirty="0"/>
        </a:p>
      </dgm:t>
    </dgm:pt>
    <dgm:pt modelId="{10DD4EB3-48CA-4CF6-8AA4-526FD717C2B5}" type="parTrans" cxnId="{DE5993FE-F682-4E62-BA61-85801401052B}">
      <dgm:prSet/>
      <dgm:spPr/>
      <dgm:t>
        <a:bodyPr/>
        <a:lstStyle/>
        <a:p>
          <a:endParaRPr lang="en-US"/>
        </a:p>
      </dgm:t>
    </dgm:pt>
    <dgm:pt modelId="{41C72748-64B7-4688-AF7A-CF06F5CEF51B}" type="sibTrans" cxnId="{DE5993FE-F682-4E62-BA61-85801401052B}">
      <dgm:prSet/>
      <dgm:spPr/>
      <dgm:t>
        <a:bodyPr/>
        <a:lstStyle/>
        <a:p>
          <a:endParaRPr lang="en-US"/>
        </a:p>
      </dgm:t>
    </dgm:pt>
    <dgm:pt modelId="{40C97625-B172-467C-A887-E34AF09E7581}" type="pres">
      <dgm:prSet presAssocID="{6060CA82-FFA0-4E79-8888-280EB8658888}" presName="Name0" presStyleCnt="0">
        <dgm:presLayoutVars>
          <dgm:chMax val="11"/>
          <dgm:chPref val="11"/>
          <dgm:dir/>
          <dgm:resizeHandles/>
        </dgm:presLayoutVars>
      </dgm:prSet>
      <dgm:spPr/>
    </dgm:pt>
    <dgm:pt modelId="{28C6CA5A-516B-428A-B5D7-932E17E1E67E}" type="pres">
      <dgm:prSet presAssocID="{EE59CE51-3E53-4006-8314-B42DACA97A5A}" presName="Accent5" presStyleCnt="0"/>
      <dgm:spPr/>
    </dgm:pt>
    <dgm:pt modelId="{32080CB7-7880-4349-B0A2-5266DF444247}" type="pres">
      <dgm:prSet presAssocID="{EE59CE51-3E53-4006-8314-B42DACA97A5A}" presName="Accent" presStyleLbl="node1" presStyleIdx="0" presStyleCnt="5"/>
      <dgm:spPr>
        <a:solidFill>
          <a:schemeClr val="accent3">
            <a:lumMod val="60000"/>
            <a:lumOff val="40000"/>
          </a:schemeClr>
        </a:solidFill>
      </dgm:spPr>
    </dgm:pt>
    <dgm:pt modelId="{758D37BC-EF5A-4485-B56A-44904279E8CF}" type="pres">
      <dgm:prSet presAssocID="{EE59CE51-3E53-4006-8314-B42DACA97A5A}" presName="ParentBackground5" presStyleCnt="0"/>
      <dgm:spPr/>
    </dgm:pt>
    <dgm:pt modelId="{A8735BB4-DD5B-401B-8246-9EB7DB3011C3}" type="pres">
      <dgm:prSet presAssocID="{EE59CE51-3E53-4006-8314-B42DACA97A5A}" presName="ParentBackground" presStyleLbl="fgAcc1" presStyleIdx="0" presStyleCnt="5"/>
      <dgm:spPr/>
    </dgm:pt>
    <dgm:pt modelId="{9E42A0FE-1306-4E41-AADF-FA4203F58896}" type="pres">
      <dgm:prSet presAssocID="{EE59CE51-3E53-4006-8314-B42DACA97A5A}" presName="Parent5" presStyleLbl="revTx" presStyleIdx="0" presStyleCnt="0">
        <dgm:presLayoutVars>
          <dgm:chMax val="1"/>
          <dgm:chPref val="1"/>
          <dgm:bulletEnabled val="1"/>
        </dgm:presLayoutVars>
      </dgm:prSet>
      <dgm:spPr/>
    </dgm:pt>
    <dgm:pt modelId="{F0C3204E-162C-43D5-A0E1-A019EE114E52}" type="pres">
      <dgm:prSet presAssocID="{CB24E1A6-CD7D-461B-9E19-A3B2BD06C4B2}" presName="Accent4" presStyleCnt="0"/>
      <dgm:spPr/>
    </dgm:pt>
    <dgm:pt modelId="{973711A5-DBA9-4962-8EE5-754DC7F90A60}" type="pres">
      <dgm:prSet presAssocID="{CB24E1A6-CD7D-461B-9E19-A3B2BD06C4B2}" presName="Accent" presStyleLbl="node1" presStyleIdx="1" presStyleCnt="5"/>
      <dgm:spPr>
        <a:solidFill>
          <a:schemeClr val="accent3">
            <a:lumMod val="60000"/>
            <a:lumOff val="40000"/>
          </a:schemeClr>
        </a:solidFill>
      </dgm:spPr>
    </dgm:pt>
    <dgm:pt modelId="{9D0CDD71-9C08-4603-9BD7-3DAB85CD6C28}" type="pres">
      <dgm:prSet presAssocID="{CB24E1A6-CD7D-461B-9E19-A3B2BD06C4B2}" presName="ParentBackground4" presStyleCnt="0"/>
      <dgm:spPr/>
    </dgm:pt>
    <dgm:pt modelId="{6EFA3DC4-0CD4-485F-99EA-5DEF5A624444}" type="pres">
      <dgm:prSet presAssocID="{CB24E1A6-CD7D-461B-9E19-A3B2BD06C4B2}" presName="ParentBackground" presStyleLbl="fgAcc1" presStyleIdx="1" presStyleCnt="5"/>
      <dgm:spPr/>
    </dgm:pt>
    <dgm:pt modelId="{183EA558-3F75-4B31-BD72-1BE538619DF8}" type="pres">
      <dgm:prSet presAssocID="{CB24E1A6-CD7D-461B-9E19-A3B2BD06C4B2}" presName="Parent4" presStyleLbl="revTx" presStyleIdx="0" presStyleCnt="0">
        <dgm:presLayoutVars>
          <dgm:chMax val="1"/>
          <dgm:chPref val="1"/>
          <dgm:bulletEnabled val="1"/>
        </dgm:presLayoutVars>
      </dgm:prSet>
      <dgm:spPr/>
    </dgm:pt>
    <dgm:pt modelId="{959AA4B4-8B35-4AF2-9E60-673CBDAC2400}" type="pres">
      <dgm:prSet presAssocID="{0CA5C253-1866-4CB4-B026-60C2C9302E6A}" presName="Accent3" presStyleCnt="0"/>
      <dgm:spPr/>
    </dgm:pt>
    <dgm:pt modelId="{552F66EB-5144-42E4-8ACE-FDC87776A8FF}" type="pres">
      <dgm:prSet presAssocID="{0CA5C253-1866-4CB4-B026-60C2C9302E6A}" presName="Accent" presStyleLbl="node1" presStyleIdx="2" presStyleCnt="5"/>
      <dgm:spPr>
        <a:solidFill>
          <a:schemeClr val="accent3">
            <a:lumMod val="60000"/>
            <a:lumOff val="40000"/>
          </a:schemeClr>
        </a:solidFill>
      </dgm:spPr>
    </dgm:pt>
    <dgm:pt modelId="{EEC6A79E-133F-49DF-BB12-219685C76A2D}" type="pres">
      <dgm:prSet presAssocID="{0CA5C253-1866-4CB4-B026-60C2C9302E6A}" presName="ParentBackground3" presStyleCnt="0"/>
      <dgm:spPr/>
    </dgm:pt>
    <dgm:pt modelId="{5C3B97E9-8CB2-458E-AB4A-21F0D3E43371}" type="pres">
      <dgm:prSet presAssocID="{0CA5C253-1866-4CB4-B026-60C2C9302E6A}" presName="ParentBackground" presStyleLbl="fgAcc1" presStyleIdx="2" presStyleCnt="5"/>
      <dgm:spPr/>
    </dgm:pt>
    <dgm:pt modelId="{61FCE898-6771-4B8B-91B1-2410FD74A440}" type="pres">
      <dgm:prSet presAssocID="{0CA5C253-1866-4CB4-B026-60C2C9302E6A}" presName="Parent3" presStyleLbl="revTx" presStyleIdx="0" presStyleCnt="0">
        <dgm:presLayoutVars>
          <dgm:chMax val="1"/>
          <dgm:chPref val="1"/>
          <dgm:bulletEnabled val="1"/>
        </dgm:presLayoutVars>
      </dgm:prSet>
      <dgm:spPr/>
    </dgm:pt>
    <dgm:pt modelId="{6538EAFA-8B13-42C3-AB7E-845BF90219A0}" type="pres">
      <dgm:prSet presAssocID="{002819D0-C80D-4020-B044-CD73BAC01399}" presName="Accent2" presStyleCnt="0"/>
      <dgm:spPr/>
    </dgm:pt>
    <dgm:pt modelId="{849C5404-6967-406A-981A-E6A1505FDCA0}" type="pres">
      <dgm:prSet presAssocID="{002819D0-C80D-4020-B044-CD73BAC01399}" presName="Accent" presStyleLbl="node1" presStyleIdx="3" presStyleCnt="5"/>
      <dgm:spPr>
        <a:solidFill>
          <a:schemeClr val="accent3">
            <a:lumMod val="60000"/>
            <a:lumOff val="40000"/>
          </a:schemeClr>
        </a:solidFill>
      </dgm:spPr>
    </dgm:pt>
    <dgm:pt modelId="{EB9BFBEA-0266-45A4-B879-AD2F876F70EC}" type="pres">
      <dgm:prSet presAssocID="{002819D0-C80D-4020-B044-CD73BAC01399}" presName="ParentBackground2" presStyleCnt="0"/>
      <dgm:spPr/>
    </dgm:pt>
    <dgm:pt modelId="{F31D9258-1F90-41F3-ADC7-EFE463763993}" type="pres">
      <dgm:prSet presAssocID="{002819D0-C80D-4020-B044-CD73BAC01399}" presName="ParentBackground" presStyleLbl="fgAcc1" presStyleIdx="3" presStyleCnt="5"/>
      <dgm:spPr/>
    </dgm:pt>
    <dgm:pt modelId="{857E9EEC-C1AB-40E5-A2B8-FD8FF47A909D}" type="pres">
      <dgm:prSet presAssocID="{002819D0-C80D-4020-B044-CD73BAC01399}" presName="Parent2" presStyleLbl="revTx" presStyleIdx="0" presStyleCnt="0">
        <dgm:presLayoutVars>
          <dgm:chMax val="1"/>
          <dgm:chPref val="1"/>
          <dgm:bulletEnabled val="1"/>
        </dgm:presLayoutVars>
      </dgm:prSet>
      <dgm:spPr/>
    </dgm:pt>
    <dgm:pt modelId="{4C7EE024-B3C1-4142-988F-0F1C0A235E07}" type="pres">
      <dgm:prSet presAssocID="{AC50CAEF-4C23-4395-9565-8E8C6F574D29}" presName="Accent1" presStyleCnt="0"/>
      <dgm:spPr/>
    </dgm:pt>
    <dgm:pt modelId="{FE8069EF-1695-46F3-9814-3D286184B5C3}" type="pres">
      <dgm:prSet presAssocID="{AC50CAEF-4C23-4395-9565-8E8C6F574D29}" presName="Accent" presStyleLbl="node1" presStyleIdx="4" presStyleCnt="5" custAng="5345563" custLinFactX="100000" custLinFactNeighborX="117460" custLinFactNeighborY="-85709"/>
      <dgm:spPr>
        <a:solidFill>
          <a:schemeClr val="accent3">
            <a:lumMod val="60000"/>
            <a:lumOff val="40000"/>
          </a:schemeClr>
        </a:solidFill>
      </dgm:spPr>
    </dgm:pt>
    <dgm:pt modelId="{D1300244-0507-4AF7-B7DC-E88C43E8A174}" type="pres">
      <dgm:prSet presAssocID="{AC50CAEF-4C23-4395-9565-8E8C6F574D29}" presName="ParentBackground1" presStyleCnt="0"/>
      <dgm:spPr/>
    </dgm:pt>
    <dgm:pt modelId="{135671D1-DA18-42C4-B585-17240006903F}" type="pres">
      <dgm:prSet presAssocID="{AC50CAEF-4C23-4395-9565-8E8C6F574D29}" presName="ParentBackground" presStyleLbl="fgAcc1" presStyleIdx="4" presStyleCnt="5" custLinFactX="129386" custLinFactY="-17670" custLinFactNeighborX="200000" custLinFactNeighborY="-100000"/>
      <dgm:spPr/>
    </dgm:pt>
    <dgm:pt modelId="{B6EE8DE5-EDB9-4E37-94BF-A8A0107CA36F}" type="pres">
      <dgm:prSet presAssocID="{AC50CAEF-4C23-4395-9565-8E8C6F574D29}" presName="Parent1" presStyleLbl="revTx" presStyleIdx="0" presStyleCnt="0">
        <dgm:presLayoutVars>
          <dgm:chMax val="1"/>
          <dgm:chPref val="1"/>
          <dgm:bulletEnabled val="1"/>
        </dgm:presLayoutVars>
      </dgm:prSet>
      <dgm:spPr/>
    </dgm:pt>
  </dgm:ptLst>
  <dgm:cxnLst>
    <dgm:cxn modelId="{8F7C001B-4FCF-4D7D-8FBC-E3690A8675C9}" type="presOf" srcId="{002819D0-C80D-4020-B044-CD73BAC01399}" destId="{F31D9258-1F90-41F3-ADC7-EFE463763993}" srcOrd="0" destOrd="0" presId="urn:microsoft.com/office/officeart/2011/layout/CircleProcess"/>
    <dgm:cxn modelId="{CD3BFE1C-40B2-4B5E-AF24-433B2A3CC4AD}" type="presOf" srcId="{AC50CAEF-4C23-4395-9565-8E8C6F574D29}" destId="{B6EE8DE5-EDB9-4E37-94BF-A8A0107CA36F}" srcOrd="1" destOrd="0" presId="urn:microsoft.com/office/officeart/2011/layout/CircleProcess"/>
    <dgm:cxn modelId="{47989F23-C754-4602-B62E-2386220BD488}" type="presOf" srcId="{0CA5C253-1866-4CB4-B026-60C2C9302E6A}" destId="{5C3B97E9-8CB2-458E-AB4A-21F0D3E43371}" srcOrd="0" destOrd="0" presId="urn:microsoft.com/office/officeart/2011/layout/CircleProcess"/>
    <dgm:cxn modelId="{8300DD2D-758B-4FD4-BC29-82EA4BEC0607}" type="presOf" srcId="{6060CA82-FFA0-4E79-8888-280EB8658888}" destId="{40C97625-B172-467C-A887-E34AF09E7581}" srcOrd="0" destOrd="0" presId="urn:microsoft.com/office/officeart/2011/layout/CircleProcess"/>
    <dgm:cxn modelId="{18327630-A850-4921-9194-07064068129E}" type="presOf" srcId="{AC50CAEF-4C23-4395-9565-8E8C6F574D29}" destId="{135671D1-DA18-42C4-B585-17240006903F}" srcOrd="0" destOrd="0" presId="urn:microsoft.com/office/officeart/2011/layout/CircleProcess"/>
    <dgm:cxn modelId="{FFAEFA63-5780-4B74-93B0-7066EAB1ACB5}" srcId="{6060CA82-FFA0-4E79-8888-280EB8658888}" destId="{AC50CAEF-4C23-4395-9565-8E8C6F574D29}" srcOrd="0" destOrd="0" parTransId="{FC15BD65-5CF3-405D-BB49-78D4D91D642F}" sibTransId="{66CAB066-DFF2-4EC1-9512-26E871D62C10}"/>
    <dgm:cxn modelId="{A2FE706C-5F3B-42CF-BADB-7C9BCEDBE5E2}" type="presOf" srcId="{002819D0-C80D-4020-B044-CD73BAC01399}" destId="{857E9EEC-C1AB-40E5-A2B8-FD8FF47A909D}" srcOrd="1" destOrd="0" presId="urn:microsoft.com/office/officeart/2011/layout/CircleProcess"/>
    <dgm:cxn modelId="{D1D04D6D-93BC-4F58-939C-FDF35934BA93}" srcId="{6060CA82-FFA0-4E79-8888-280EB8658888}" destId="{CB24E1A6-CD7D-461B-9E19-A3B2BD06C4B2}" srcOrd="3" destOrd="0" parTransId="{F5F0B52A-2B81-4312-8C4B-22684DB5D053}" sibTransId="{49B20DC0-4308-48F0-8D2D-37599415CF39}"/>
    <dgm:cxn modelId="{7C4FE173-9D16-460B-9C23-21B9A34EAD04}" type="presOf" srcId="{EE59CE51-3E53-4006-8314-B42DACA97A5A}" destId="{9E42A0FE-1306-4E41-AADF-FA4203F58896}" srcOrd="1" destOrd="0" presId="urn:microsoft.com/office/officeart/2011/layout/CircleProcess"/>
    <dgm:cxn modelId="{4FE5DB95-F4EC-4F29-8FA5-7EB7899880CF}" type="presOf" srcId="{CB24E1A6-CD7D-461B-9E19-A3B2BD06C4B2}" destId="{183EA558-3F75-4B31-BD72-1BE538619DF8}" srcOrd="1" destOrd="0" presId="urn:microsoft.com/office/officeart/2011/layout/CircleProcess"/>
    <dgm:cxn modelId="{9DC064B6-87E0-4B24-9430-952E27DA115B}" type="presOf" srcId="{EE59CE51-3E53-4006-8314-B42DACA97A5A}" destId="{A8735BB4-DD5B-401B-8246-9EB7DB3011C3}" srcOrd="0" destOrd="0" presId="urn:microsoft.com/office/officeart/2011/layout/CircleProcess"/>
    <dgm:cxn modelId="{645C4EB7-239B-47CF-A138-F99F16B36199}" type="presOf" srcId="{CB24E1A6-CD7D-461B-9E19-A3B2BD06C4B2}" destId="{6EFA3DC4-0CD4-485F-99EA-5DEF5A624444}" srcOrd="0" destOrd="0" presId="urn:microsoft.com/office/officeart/2011/layout/CircleProcess"/>
    <dgm:cxn modelId="{7D8A8EB8-A532-4A25-8B09-A31880993797}" srcId="{6060CA82-FFA0-4E79-8888-280EB8658888}" destId="{0CA5C253-1866-4CB4-B026-60C2C9302E6A}" srcOrd="2" destOrd="0" parTransId="{3320F1B9-A629-44A0-8169-106C9CEBA3AC}" sibTransId="{61B75D0D-6E66-4DBD-86E7-B7530DA1613E}"/>
    <dgm:cxn modelId="{9ABC58C5-D45D-4E29-8136-015211043998}" type="presOf" srcId="{0CA5C253-1866-4CB4-B026-60C2C9302E6A}" destId="{61FCE898-6771-4B8B-91B1-2410FD74A440}" srcOrd="1" destOrd="0" presId="urn:microsoft.com/office/officeart/2011/layout/CircleProcess"/>
    <dgm:cxn modelId="{4740C7DA-0F83-439D-BA3F-F13DD8F8D3C7}" srcId="{6060CA82-FFA0-4E79-8888-280EB8658888}" destId="{EE59CE51-3E53-4006-8314-B42DACA97A5A}" srcOrd="4" destOrd="0" parTransId="{52B55F86-3017-4B9C-AE31-220233D31342}" sibTransId="{224D6D53-59C7-41CB-A732-67FD1EB3B69D}"/>
    <dgm:cxn modelId="{DE5993FE-F682-4E62-BA61-85801401052B}" srcId="{6060CA82-FFA0-4E79-8888-280EB8658888}" destId="{002819D0-C80D-4020-B044-CD73BAC01399}" srcOrd="1" destOrd="0" parTransId="{10DD4EB3-48CA-4CF6-8AA4-526FD717C2B5}" sibTransId="{41C72748-64B7-4688-AF7A-CF06F5CEF51B}"/>
    <dgm:cxn modelId="{41D3D446-C86F-4DF3-9D7C-665DA645EA01}" type="presParOf" srcId="{40C97625-B172-467C-A887-E34AF09E7581}" destId="{28C6CA5A-516B-428A-B5D7-932E17E1E67E}" srcOrd="0" destOrd="0" presId="urn:microsoft.com/office/officeart/2011/layout/CircleProcess"/>
    <dgm:cxn modelId="{B5990382-FF28-43C1-B83B-7B854DA2CCAE}" type="presParOf" srcId="{28C6CA5A-516B-428A-B5D7-932E17E1E67E}" destId="{32080CB7-7880-4349-B0A2-5266DF444247}" srcOrd="0" destOrd="0" presId="urn:microsoft.com/office/officeart/2011/layout/CircleProcess"/>
    <dgm:cxn modelId="{86FD3963-3CC9-494B-A213-5A4CC866AFA0}" type="presParOf" srcId="{40C97625-B172-467C-A887-E34AF09E7581}" destId="{758D37BC-EF5A-4485-B56A-44904279E8CF}" srcOrd="1" destOrd="0" presId="urn:microsoft.com/office/officeart/2011/layout/CircleProcess"/>
    <dgm:cxn modelId="{6DFE3238-909A-4760-97C2-96A9DE309F20}" type="presParOf" srcId="{758D37BC-EF5A-4485-B56A-44904279E8CF}" destId="{A8735BB4-DD5B-401B-8246-9EB7DB3011C3}" srcOrd="0" destOrd="0" presId="urn:microsoft.com/office/officeart/2011/layout/CircleProcess"/>
    <dgm:cxn modelId="{50548A31-43F5-4949-B087-959B75CA23AA}" type="presParOf" srcId="{40C97625-B172-467C-A887-E34AF09E7581}" destId="{9E42A0FE-1306-4E41-AADF-FA4203F58896}" srcOrd="2" destOrd="0" presId="urn:microsoft.com/office/officeart/2011/layout/CircleProcess"/>
    <dgm:cxn modelId="{F8BFD39B-5C12-4D4F-97EC-9CCF31A78BA2}" type="presParOf" srcId="{40C97625-B172-467C-A887-E34AF09E7581}" destId="{F0C3204E-162C-43D5-A0E1-A019EE114E52}" srcOrd="3" destOrd="0" presId="urn:microsoft.com/office/officeart/2011/layout/CircleProcess"/>
    <dgm:cxn modelId="{719FB143-25A1-4ACA-9323-C848275A3867}" type="presParOf" srcId="{F0C3204E-162C-43D5-A0E1-A019EE114E52}" destId="{973711A5-DBA9-4962-8EE5-754DC7F90A60}" srcOrd="0" destOrd="0" presId="urn:microsoft.com/office/officeart/2011/layout/CircleProcess"/>
    <dgm:cxn modelId="{C4270904-2973-47DA-A419-294C8DD1EA09}" type="presParOf" srcId="{40C97625-B172-467C-A887-E34AF09E7581}" destId="{9D0CDD71-9C08-4603-9BD7-3DAB85CD6C28}" srcOrd="4" destOrd="0" presId="urn:microsoft.com/office/officeart/2011/layout/CircleProcess"/>
    <dgm:cxn modelId="{D22DAB87-4226-493B-9B53-AFC7CEA0B792}" type="presParOf" srcId="{9D0CDD71-9C08-4603-9BD7-3DAB85CD6C28}" destId="{6EFA3DC4-0CD4-485F-99EA-5DEF5A624444}" srcOrd="0" destOrd="0" presId="urn:microsoft.com/office/officeart/2011/layout/CircleProcess"/>
    <dgm:cxn modelId="{4568D710-6E40-4927-81A1-67915193FB2A}" type="presParOf" srcId="{40C97625-B172-467C-A887-E34AF09E7581}" destId="{183EA558-3F75-4B31-BD72-1BE538619DF8}" srcOrd="5" destOrd="0" presId="urn:microsoft.com/office/officeart/2011/layout/CircleProcess"/>
    <dgm:cxn modelId="{74BB48AE-18BB-4F1B-8261-864FDC501CDC}" type="presParOf" srcId="{40C97625-B172-467C-A887-E34AF09E7581}" destId="{959AA4B4-8B35-4AF2-9E60-673CBDAC2400}" srcOrd="6" destOrd="0" presId="urn:microsoft.com/office/officeart/2011/layout/CircleProcess"/>
    <dgm:cxn modelId="{93790666-F097-42A4-8CC3-37E6291915BD}" type="presParOf" srcId="{959AA4B4-8B35-4AF2-9E60-673CBDAC2400}" destId="{552F66EB-5144-42E4-8ACE-FDC87776A8FF}" srcOrd="0" destOrd="0" presId="urn:microsoft.com/office/officeart/2011/layout/CircleProcess"/>
    <dgm:cxn modelId="{4585682F-30E0-47A5-9BF4-447F8AA82674}" type="presParOf" srcId="{40C97625-B172-467C-A887-E34AF09E7581}" destId="{EEC6A79E-133F-49DF-BB12-219685C76A2D}" srcOrd="7" destOrd="0" presId="urn:microsoft.com/office/officeart/2011/layout/CircleProcess"/>
    <dgm:cxn modelId="{1919621D-E28A-4934-AC08-1867681C4403}" type="presParOf" srcId="{EEC6A79E-133F-49DF-BB12-219685C76A2D}" destId="{5C3B97E9-8CB2-458E-AB4A-21F0D3E43371}" srcOrd="0" destOrd="0" presId="urn:microsoft.com/office/officeart/2011/layout/CircleProcess"/>
    <dgm:cxn modelId="{427F40D7-2557-43D3-ADE3-4CA17BCED061}" type="presParOf" srcId="{40C97625-B172-467C-A887-E34AF09E7581}" destId="{61FCE898-6771-4B8B-91B1-2410FD74A440}" srcOrd="8" destOrd="0" presId="urn:microsoft.com/office/officeart/2011/layout/CircleProcess"/>
    <dgm:cxn modelId="{CA04F421-B535-455C-B2C0-7F1DBDCA1D13}" type="presParOf" srcId="{40C97625-B172-467C-A887-E34AF09E7581}" destId="{6538EAFA-8B13-42C3-AB7E-845BF90219A0}" srcOrd="9" destOrd="0" presId="urn:microsoft.com/office/officeart/2011/layout/CircleProcess"/>
    <dgm:cxn modelId="{234F92EB-23F0-4319-82EB-13C8BDF36DE1}" type="presParOf" srcId="{6538EAFA-8B13-42C3-AB7E-845BF90219A0}" destId="{849C5404-6967-406A-981A-E6A1505FDCA0}" srcOrd="0" destOrd="0" presId="urn:microsoft.com/office/officeart/2011/layout/CircleProcess"/>
    <dgm:cxn modelId="{53CDF18D-39A7-43D1-B063-E74641728818}" type="presParOf" srcId="{40C97625-B172-467C-A887-E34AF09E7581}" destId="{EB9BFBEA-0266-45A4-B879-AD2F876F70EC}" srcOrd="10" destOrd="0" presId="urn:microsoft.com/office/officeart/2011/layout/CircleProcess"/>
    <dgm:cxn modelId="{A016D6CB-E974-49C9-97C8-38E986F17BE6}" type="presParOf" srcId="{EB9BFBEA-0266-45A4-B879-AD2F876F70EC}" destId="{F31D9258-1F90-41F3-ADC7-EFE463763993}" srcOrd="0" destOrd="0" presId="urn:microsoft.com/office/officeart/2011/layout/CircleProcess"/>
    <dgm:cxn modelId="{91E7DAB9-B6DB-4CC0-83F0-E763D20B2B22}" type="presParOf" srcId="{40C97625-B172-467C-A887-E34AF09E7581}" destId="{857E9EEC-C1AB-40E5-A2B8-FD8FF47A909D}" srcOrd="11" destOrd="0" presId="urn:microsoft.com/office/officeart/2011/layout/CircleProcess"/>
    <dgm:cxn modelId="{9024DA43-794C-4033-81EE-12C0C4A6C68B}" type="presParOf" srcId="{40C97625-B172-467C-A887-E34AF09E7581}" destId="{4C7EE024-B3C1-4142-988F-0F1C0A235E07}" srcOrd="12" destOrd="0" presId="urn:microsoft.com/office/officeart/2011/layout/CircleProcess"/>
    <dgm:cxn modelId="{A432FE9A-21AA-4B38-8846-4E6E80C89262}" type="presParOf" srcId="{4C7EE024-B3C1-4142-988F-0F1C0A235E07}" destId="{FE8069EF-1695-46F3-9814-3D286184B5C3}" srcOrd="0" destOrd="0" presId="urn:microsoft.com/office/officeart/2011/layout/CircleProcess"/>
    <dgm:cxn modelId="{C0BE4F04-DCCE-4865-85FB-9753B288EA46}" type="presParOf" srcId="{40C97625-B172-467C-A887-E34AF09E7581}" destId="{D1300244-0507-4AF7-B7DC-E88C43E8A174}" srcOrd="13" destOrd="0" presId="urn:microsoft.com/office/officeart/2011/layout/CircleProcess"/>
    <dgm:cxn modelId="{9F1A71FB-711E-411A-92E9-2720B11B2536}" type="presParOf" srcId="{D1300244-0507-4AF7-B7DC-E88C43E8A174}" destId="{135671D1-DA18-42C4-B585-17240006903F}" srcOrd="0" destOrd="0" presId="urn:microsoft.com/office/officeart/2011/layout/CircleProcess"/>
    <dgm:cxn modelId="{FD551007-3539-40B7-B741-BEA8C80F8372}" type="presParOf" srcId="{40C97625-B172-467C-A887-E34AF09E7581}" destId="{B6EE8DE5-EDB9-4E37-94BF-A8A0107CA36F}"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80CB7-7880-4349-B0A2-5266DF444247}">
      <dsp:nvSpPr>
        <dsp:cNvPr id="0" name=""/>
        <dsp:cNvSpPr/>
      </dsp:nvSpPr>
      <dsp:spPr>
        <a:xfrm>
          <a:off x="7055430" y="2107564"/>
          <a:ext cx="1608752" cy="1609016"/>
        </a:xfrm>
        <a:prstGeom prst="ellipse">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735BB4-DD5B-401B-8246-9EB7DB3011C3}">
      <dsp:nvSpPr>
        <dsp:cNvPr id="0" name=""/>
        <dsp:cNvSpPr/>
      </dsp:nvSpPr>
      <dsp:spPr>
        <a:xfrm>
          <a:off x="7108513" y="2161207"/>
          <a:ext cx="1501730" cy="1501729"/>
        </a:xfrm>
        <a:prstGeom prst="ellipse">
          <a:avLst/>
        </a:prstGeom>
        <a:solidFill>
          <a:schemeClr val="lt1">
            <a:alpha val="90000"/>
            <a:hueOff val="0"/>
            <a:satOff val="0"/>
            <a:lumOff val="0"/>
            <a:alphaOff val="0"/>
          </a:schemeClr>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solidFill>
              <a:srgbClr val="746558"/>
            </a:solidFill>
            <a:latin typeface="Gelasio Semi Bold" pitchFamily="34" charset="0"/>
            <a:ea typeface="Gelasio Semi Bold" pitchFamily="34" charset="-122"/>
            <a:cs typeface="Gelasio Semi Bold" pitchFamily="34" charset="-120"/>
          </a:endParaRPr>
        </a:p>
        <a:p>
          <a:pPr marL="0" lvl="0" indent="0" algn="ctr" defTabSz="577850">
            <a:lnSpc>
              <a:spcPct val="90000"/>
            </a:lnSpc>
            <a:spcBef>
              <a:spcPct val="0"/>
            </a:spcBef>
            <a:spcAft>
              <a:spcPct val="35000"/>
            </a:spcAft>
            <a:buNone/>
          </a:pPr>
          <a:r>
            <a:rPr lang="en-US" sz="1300" kern="1200" dirty="0">
              <a:solidFill>
                <a:srgbClr val="746558"/>
              </a:solidFill>
              <a:latin typeface="Gelasio Semi Bold" pitchFamily="34" charset="0"/>
              <a:ea typeface="Gelasio Semi Bold" pitchFamily="34" charset="-122"/>
              <a:cs typeface="Gelasio Semi Bold" pitchFamily="34" charset="-120"/>
            </a:rPr>
            <a:t>Output Layer</a:t>
          </a:r>
          <a:endParaRPr lang="en-US" sz="1300" kern="1200" dirty="0"/>
        </a:p>
      </dsp:txBody>
      <dsp:txXfrm>
        <a:off x="7323413" y="2375781"/>
        <a:ext cx="1072787" cy="1072583"/>
      </dsp:txXfrm>
    </dsp:sp>
    <dsp:sp modelId="{973711A5-DBA9-4962-8EE5-754DC7F90A60}">
      <dsp:nvSpPr>
        <dsp:cNvPr id="0" name=""/>
        <dsp:cNvSpPr/>
      </dsp:nvSpPr>
      <dsp:spPr>
        <a:xfrm rot="2700000">
          <a:off x="5391975" y="2107648"/>
          <a:ext cx="1608566" cy="1608566"/>
        </a:xfrm>
        <a:prstGeom prst="teardrop">
          <a:avLst>
            <a:gd name="adj" fmla="val 10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A3DC4-0CD4-485F-99EA-5DEF5A624444}">
      <dsp:nvSpPr>
        <dsp:cNvPr id="0" name=""/>
        <dsp:cNvSpPr/>
      </dsp:nvSpPr>
      <dsp:spPr>
        <a:xfrm>
          <a:off x="5446677" y="2161207"/>
          <a:ext cx="1501730" cy="1501729"/>
        </a:xfrm>
        <a:prstGeom prst="ellipse">
          <a:avLst/>
        </a:prstGeom>
        <a:solidFill>
          <a:schemeClr val="lt1">
            <a:alpha val="90000"/>
            <a:hueOff val="0"/>
            <a:satOff val="0"/>
            <a:lumOff val="0"/>
            <a:alphaOff val="0"/>
          </a:schemeClr>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solidFill>
              <a:srgbClr val="746558"/>
            </a:solidFill>
            <a:latin typeface="Gelasio Semi Bold" pitchFamily="34" charset="0"/>
            <a:ea typeface="Gelasio Semi Bold" pitchFamily="34" charset="-122"/>
            <a:cs typeface="Gelasio Semi Bold" pitchFamily="34" charset="-120"/>
          </a:endParaRPr>
        </a:p>
        <a:p>
          <a:pPr marL="0" lvl="0" indent="0" algn="ctr" defTabSz="577850">
            <a:lnSpc>
              <a:spcPct val="90000"/>
            </a:lnSpc>
            <a:spcBef>
              <a:spcPct val="0"/>
            </a:spcBef>
            <a:spcAft>
              <a:spcPct val="35000"/>
            </a:spcAft>
            <a:buNone/>
          </a:pPr>
          <a:r>
            <a:rPr lang="en-US" sz="1300" kern="1200" dirty="0">
              <a:solidFill>
                <a:srgbClr val="746558"/>
              </a:solidFill>
              <a:latin typeface="Gelasio Semi Bold" pitchFamily="34" charset="0"/>
              <a:ea typeface="Gelasio Semi Bold" pitchFamily="34" charset="-122"/>
              <a:cs typeface="Gelasio Semi Bold" pitchFamily="34" charset="-120"/>
            </a:rPr>
            <a:t>Concatenate</a:t>
          </a:r>
          <a:endParaRPr lang="en-US" sz="1300" kern="1200" dirty="0"/>
        </a:p>
      </dsp:txBody>
      <dsp:txXfrm>
        <a:off x="5660721" y="2375781"/>
        <a:ext cx="1072787" cy="1072583"/>
      </dsp:txXfrm>
    </dsp:sp>
    <dsp:sp modelId="{552F66EB-5144-42E4-8ACE-FDC87776A8FF}">
      <dsp:nvSpPr>
        <dsp:cNvPr id="0" name=""/>
        <dsp:cNvSpPr/>
      </dsp:nvSpPr>
      <dsp:spPr>
        <a:xfrm rot="2700000">
          <a:off x="3730140" y="2107648"/>
          <a:ext cx="1608566" cy="1608566"/>
        </a:xfrm>
        <a:prstGeom prst="teardrop">
          <a:avLst>
            <a:gd name="adj" fmla="val 10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B97E9-8CB2-458E-AB4A-21F0D3E43371}">
      <dsp:nvSpPr>
        <dsp:cNvPr id="0" name=""/>
        <dsp:cNvSpPr/>
      </dsp:nvSpPr>
      <dsp:spPr>
        <a:xfrm>
          <a:off x="3783986" y="2161207"/>
          <a:ext cx="1501730" cy="1501729"/>
        </a:xfrm>
        <a:prstGeom prst="ellipse">
          <a:avLst/>
        </a:prstGeom>
        <a:solidFill>
          <a:schemeClr val="lt1">
            <a:alpha val="90000"/>
            <a:hueOff val="0"/>
            <a:satOff val="0"/>
            <a:lumOff val="0"/>
            <a:alphaOff val="0"/>
          </a:schemeClr>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solidFill>
              <a:srgbClr val="746558"/>
            </a:solidFill>
            <a:latin typeface="Gelasio Semi Bold" pitchFamily="34" charset="0"/>
            <a:ea typeface="Gelasio Semi Bold" pitchFamily="34" charset="-122"/>
            <a:cs typeface="Gelasio Semi Bold" pitchFamily="34" charset="-120"/>
          </a:endParaRPr>
        </a:p>
        <a:p>
          <a:pPr marL="0" lvl="0" indent="0" algn="ctr" defTabSz="577850">
            <a:lnSpc>
              <a:spcPct val="90000"/>
            </a:lnSpc>
            <a:spcBef>
              <a:spcPct val="0"/>
            </a:spcBef>
            <a:spcAft>
              <a:spcPct val="35000"/>
            </a:spcAft>
            <a:buNone/>
          </a:pPr>
          <a:r>
            <a:rPr lang="en-US" sz="1300" kern="1200" dirty="0">
              <a:solidFill>
                <a:srgbClr val="746558"/>
              </a:solidFill>
              <a:latin typeface="Gelasio Semi Bold" pitchFamily="34" charset="0"/>
              <a:ea typeface="Gelasio Semi Bold" pitchFamily="34" charset="-122"/>
              <a:cs typeface="Gelasio Semi Bold" pitchFamily="34" charset="-120"/>
            </a:rPr>
            <a:t>CNN Branch</a:t>
          </a:r>
          <a:endParaRPr lang="en-US" sz="1300" kern="1200" dirty="0"/>
        </a:p>
      </dsp:txBody>
      <dsp:txXfrm>
        <a:off x="3998029" y="2375781"/>
        <a:ext cx="1072787" cy="1072583"/>
      </dsp:txXfrm>
    </dsp:sp>
    <dsp:sp modelId="{849C5404-6967-406A-981A-E6A1505FDCA0}">
      <dsp:nvSpPr>
        <dsp:cNvPr id="0" name=""/>
        <dsp:cNvSpPr/>
      </dsp:nvSpPr>
      <dsp:spPr>
        <a:xfrm rot="2700000">
          <a:off x="2067448" y="2107648"/>
          <a:ext cx="1608566" cy="1608566"/>
        </a:xfrm>
        <a:prstGeom prst="teardrop">
          <a:avLst>
            <a:gd name="adj" fmla="val 10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D9258-1F90-41F3-ADC7-EFE463763993}">
      <dsp:nvSpPr>
        <dsp:cNvPr id="0" name=""/>
        <dsp:cNvSpPr/>
      </dsp:nvSpPr>
      <dsp:spPr>
        <a:xfrm>
          <a:off x="2121294" y="2161207"/>
          <a:ext cx="1501730" cy="1501729"/>
        </a:xfrm>
        <a:prstGeom prst="ellipse">
          <a:avLst/>
        </a:prstGeom>
        <a:solidFill>
          <a:schemeClr val="lt1">
            <a:alpha val="90000"/>
            <a:hueOff val="0"/>
            <a:satOff val="0"/>
            <a:lumOff val="0"/>
            <a:alphaOff val="0"/>
          </a:schemeClr>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solidFill>
              <a:srgbClr val="746558"/>
            </a:solidFill>
            <a:latin typeface="Gelasio Semi Bold" pitchFamily="34" charset="0"/>
            <a:ea typeface="Gelasio Semi Bold" pitchFamily="34" charset="-122"/>
            <a:cs typeface="Gelasio Semi Bold" pitchFamily="34" charset="-120"/>
          </a:endParaRPr>
        </a:p>
        <a:p>
          <a:pPr marL="0" lvl="0" indent="0" algn="ctr" defTabSz="577850">
            <a:lnSpc>
              <a:spcPct val="90000"/>
            </a:lnSpc>
            <a:spcBef>
              <a:spcPct val="0"/>
            </a:spcBef>
            <a:spcAft>
              <a:spcPct val="35000"/>
            </a:spcAft>
            <a:buNone/>
          </a:pPr>
          <a:r>
            <a:rPr lang="en-US" sz="1300" kern="1200" dirty="0">
              <a:solidFill>
                <a:srgbClr val="746558"/>
              </a:solidFill>
              <a:latin typeface="Gelasio Semi Bold" pitchFamily="34" charset="0"/>
              <a:ea typeface="Gelasio Semi Bold" pitchFamily="34" charset="-122"/>
              <a:cs typeface="Gelasio Semi Bold" pitchFamily="34" charset="-120"/>
            </a:rPr>
            <a:t>Image Input</a:t>
          </a:r>
          <a:endParaRPr lang="en-US" sz="1300" kern="1200" dirty="0"/>
        </a:p>
      </dsp:txBody>
      <dsp:txXfrm>
        <a:off x="2336194" y="2375781"/>
        <a:ext cx="1072787" cy="1072583"/>
      </dsp:txXfrm>
    </dsp:sp>
    <dsp:sp modelId="{FE8069EF-1695-46F3-9814-3D286184B5C3}">
      <dsp:nvSpPr>
        <dsp:cNvPr id="0" name=""/>
        <dsp:cNvSpPr/>
      </dsp:nvSpPr>
      <dsp:spPr>
        <a:xfrm rot="8045563">
          <a:off x="5351660" y="351018"/>
          <a:ext cx="1608566" cy="1608566"/>
        </a:xfrm>
        <a:prstGeom prst="teardrop">
          <a:avLst>
            <a:gd name="adj" fmla="val 10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5671D1-DA18-42C4-B585-17240006903F}">
      <dsp:nvSpPr>
        <dsp:cNvPr id="0" name=""/>
        <dsp:cNvSpPr/>
      </dsp:nvSpPr>
      <dsp:spPr>
        <a:xfrm>
          <a:off x="5405093" y="394122"/>
          <a:ext cx="1501730" cy="1501729"/>
        </a:xfrm>
        <a:prstGeom prst="ellipse">
          <a:avLst/>
        </a:prstGeom>
        <a:solidFill>
          <a:schemeClr val="lt1">
            <a:alpha val="90000"/>
            <a:hueOff val="0"/>
            <a:satOff val="0"/>
            <a:lumOff val="0"/>
            <a:alphaOff val="0"/>
          </a:schemeClr>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solidFill>
              <a:srgbClr val="746558"/>
            </a:solidFill>
            <a:latin typeface="Gelasio Semi Bold" pitchFamily="34" charset="0"/>
            <a:ea typeface="Gelasio Semi Bold" pitchFamily="34" charset="-122"/>
            <a:cs typeface="Gelasio Semi Bold" pitchFamily="34" charset="-120"/>
          </a:endParaRPr>
        </a:p>
        <a:p>
          <a:pPr marL="0" lvl="0" indent="0" algn="ctr" defTabSz="577850">
            <a:lnSpc>
              <a:spcPct val="90000"/>
            </a:lnSpc>
            <a:spcBef>
              <a:spcPct val="0"/>
            </a:spcBef>
            <a:spcAft>
              <a:spcPct val="35000"/>
            </a:spcAft>
            <a:buNone/>
          </a:pPr>
          <a:r>
            <a:rPr lang="en-US" sz="1300" kern="1200" dirty="0">
              <a:solidFill>
                <a:srgbClr val="746558"/>
              </a:solidFill>
              <a:latin typeface="Gelasio Semi Bold" pitchFamily="34" charset="0"/>
              <a:ea typeface="Gelasio Semi Bold" pitchFamily="34" charset="-122"/>
              <a:cs typeface="Gelasio Semi Bold" pitchFamily="34" charset="-120"/>
            </a:rPr>
            <a:t>Numerical Input</a:t>
          </a:r>
          <a:endParaRPr lang="en-US" sz="1300" kern="1200" dirty="0"/>
        </a:p>
      </dsp:txBody>
      <dsp:txXfrm>
        <a:off x="5619993" y="608695"/>
        <a:ext cx="1072787" cy="1072583"/>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19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3C5B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lide 6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lide 6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lide 6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lide 6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lide 6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lide 6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lide 6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lide 6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lide 6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lide 6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2EBD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lide 7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lide 7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lide 7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lide 7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lide 7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lide 7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lide 7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lide 7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lide 7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lide 7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lide 8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lide 8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lide 8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lide 8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lide 8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lide 8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lide 8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lide 8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45.xml"/><Relationship Id="rId6" Type="http://schemas.openxmlformats.org/officeDocument/2006/relationships/diagramColors" Target="../diagrams/colors1.xml"/><Relationship Id="rId11" Type="http://schemas.openxmlformats.org/officeDocument/2006/relationships/image" Target="../media/image44.png"/><Relationship Id="rId5" Type="http://schemas.openxmlformats.org/officeDocument/2006/relationships/diagramQuickStyle" Target="../diagrams/quickStyle1.xml"/><Relationship Id="rId10" Type="http://schemas.openxmlformats.org/officeDocument/2006/relationships/image" Target="../media/image43.png"/><Relationship Id="rId4" Type="http://schemas.openxmlformats.org/officeDocument/2006/relationships/diagramLayout" Target="../diagrams/layout1.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55.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56.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57.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61.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63.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5.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8.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69.xml"/><Relationship Id="rId5" Type="http://schemas.openxmlformats.org/officeDocument/2006/relationships/image" Target="../media/image25.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71.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73.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5.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76.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77.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8.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79.xml"/></Relationships>
</file>

<file path=ppt/slides/_rels/slide79.xml.rels><?xml version="1.0" encoding="UTF-8" standalone="yes"?>
<Relationships xmlns="http://schemas.openxmlformats.org/package/2006/relationships"><Relationship Id="rId3" Type="http://schemas.openxmlformats.org/officeDocument/2006/relationships/hyperlink" Target="https://colab.research.google.com/drive/1a_your_colab_link_here" TargetMode="External"/><Relationship Id="rId2" Type="http://schemas.openxmlformats.org/officeDocument/2006/relationships/notesSlide" Target="../notesSlides/notesSlide79.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1.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82.xml"/><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83.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8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6.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87.xml"/><Relationship Id="rId5" Type="http://schemas.openxmlformats.org/officeDocument/2006/relationships/image" Target="../media/image79.png"/><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8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5329" y="1015365"/>
            <a:ext cx="7693343" cy="3574733"/>
          </a:xfrm>
          <a:prstGeom prst="rect">
            <a:avLst/>
          </a:prstGeom>
          <a:noFill/>
          <a:ln/>
        </p:spPr>
        <p:txBody>
          <a:bodyPr wrap="square" lIns="0" tIns="0" rIns="0" bIns="0" rtlCol="0" anchor="t"/>
          <a:lstStyle/>
          <a:p>
            <a:pPr marL="0" indent="0" algn="ctr">
              <a:lnSpc>
                <a:spcPts val="7000"/>
              </a:lnSpc>
              <a:buNone/>
            </a:pPr>
            <a:r>
              <a:rPr lang="en-US" sz="5600" dirty="0">
                <a:solidFill>
                  <a:srgbClr val="D3C5B6"/>
                </a:solidFill>
                <a:latin typeface="Gelasio Semi Bold" pitchFamily="34" charset="0"/>
                <a:ea typeface="Gelasio Semi Bold" pitchFamily="34" charset="-122"/>
                <a:cs typeface="Gelasio Semi Bold" pitchFamily="34" charset="-120"/>
              </a:rPr>
              <a:t>Deep Neural Networks</a:t>
            </a:r>
            <a:r>
              <a:rPr lang="en-US" sz="5600" dirty="0">
                <a:solidFill>
                  <a:srgbClr val="484237"/>
                </a:solidFill>
                <a:latin typeface="Gelasio Semi Bold" pitchFamily="34" charset="0"/>
                <a:ea typeface="Gelasio Semi Bold" pitchFamily="34" charset="-122"/>
                <a:cs typeface="Gelasio Semi Bold" pitchFamily="34" charset="-120"/>
              </a:rPr>
              <a:t> for Reservoir Production Forecasting</a:t>
            </a:r>
            <a:endParaRPr lang="en-US" sz="5600" dirty="0"/>
          </a:p>
        </p:txBody>
      </p:sp>
      <p:sp>
        <p:nvSpPr>
          <p:cNvPr id="4" name="Text 1"/>
          <p:cNvSpPr/>
          <p:nvPr/>
        </p:nvSpPr>
        <p:spPr>
          <a:xfrm>
            <a:off x="725329" y="4900970"/>
            <a:ext cx="7693343" cy="1036082"/>
          </a:xfrm>
          <a:prstGeom prst="rect">
            <a:avLst/>
          </a:prstGeom>
          <a:noFill/>
          <a:ln/>
        </p:spPr>
        <p:txBody>
          <a:bodyPr wrap="square" lIns="0" tIns="0" rIns="0" bIns="0" rtlCol="0" anchor="t"/>
          <a:lstStyle/>
          <a:p>
            <a:pPr marL="0" indent="0" algn="ctr">
              <a:lnSpc>
                <a:spcPts val="4050"/>
              </a:lnSpc>
              <a:buNone/>
            </a:pPr>
            <a:r>
              <a:rPr lang="en-US" sz="3250" dirty="0">
                <a:solidFill>
                  <a:srgbClr val="484237"/>
                </a:solidFill>
                <a:latin typeface="Gelasio Semi Bold" pitchFamily="34" charset="0"/>
                <a:ea typeface="Gelasio Semi Bold" pitchFamily="34" charset="-122"/>
                <a:cs typeface="Gelasio Semi Bold" pitchFamily="34" charset="-120"/>
              </a:rPr>
              <a:t>Leveraging AI for Enhanced Petroleum Engineering</a:t>
            </a:r>
            <a:endParaRPr lang="en-US" sz="3250" dirty="0"/>
          </a:p>
        </p:txBody>
      </p:sp>
      <p:sp>
        <p:nvSpPr>
          <p:cNvPr id="5" name="Text 2"/>
          <p:cNvSpPr/>
          <p:nvPr/>
        </p:nvSpPr>
        <p:spPr>
          <a:xfrm>
            <a:off x="1614368" y="6247924"/>
            <a:ext cx="5915144" cy="323850"/>
          </a:xfrm>
          <a:prstGeom prst="rect">
            <a:avLst/>
          </a:prstGeom>
          <a:noFill/>
          <a:ln/>
        </p:spPr>
        <p:txBody>
          <a:bodyPr wrap="none" lIns="0" tIns="0" rIns="0" bIns="0" rtlCol="0" anchor="t"/>
          <a:lstStyle/>
          <a:p>
            <a:pPr marL="0" indent="0" algn="ctr">
              <a:lnSpc>
                <a:spcPts val="2500"/>
              </a:lnSpc>
              <a:buNone/>
            </a:pPr>
            <a:r>
              <a:rPr lang="en-US" sz="2000" dirty="0">
                <a:solidFill>
                  <a:srgbClr val="484237"/>
                </a:solidFill>
                <a:latin typeface="Gelasio Semi Bold" pitchFamily="34" charset="0"/>
                <a:ea typeface="Gelasio Semi Bold" pitchFamily="34" charset="-122"/>
                <a:cs typeface="Gelasio Semi Bold" pitchFamily="34" charset="-120"/>
              </a:rPr>
              <a:t>Presented by Novin Nekuee &amp; Soroosh Danesh</a:t>
            </a:r>
            <a:endParaRPr lang="en-US" sz="2000" dirty="0"/>
          </a:p>
        </p:txBody>
      </p:sp>
      <p:sp>
        <p:nvSpPr>
          <p:cNvPr id="6" name="Text 3"/>
          <p:cNvSpPr/>
          <p:nvPr/>
        </p:nvSpPr>
        <p:spPr>
          <a:xfrm>
            <a:off x="725329" y="6882646"/>
            <a:ext cx="7693343" cy="331589"/>
          </a:xfrm>
          <a:prstGeom prst="rect">
            <a:avLst/>
          </a:prstGeom>
          <a:noFill/>
          <a:ln/>
        </p:spPr>
        <p:txBody>
          <a:bodyPr wrap="none" lIns="0" tIns="0" rIns="0" bIns="0" rtlCol="0" anchor="t"/>
          <a:lstStyle/>
          <a:p>
            <a:pPr marL="0" indent="0" algn="ctr">
              <a:lnSpc>
                <a:spcPts val="2600"/>
              </a:lnSpc>
              <a:buNone/>
            </a:pPr>
            <a:r>
              <a:rPr lang="en-US" sz="1600" dirty="0">
                <a:solidFill>
                  <a:srgbClr val="746558"/>
                </a:solidFill>
                <a:latin typeface="Gelasio" pitchFamily="34" charset="0"/>
                <a:ea typeface="Gelasio" pitchFamily="34" charset="-122"/>
                <a:cs typeface="Gelasio" pitchFamily="34" charset="-120"/>
              </a:rPr>
              <a:t>Under the guidance of Dr. Emami &amp; Eng. Nasiri</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3179" y="899517"/>
            <a:ext cx="13284041" cy="330637"/>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746558"/>
                </a:solidFill>
                <a:highlight>
                  <a:srgbClr val="ECE9E3"/>
                </a:highlight>
                <a:latin typeface="Consolas" pitchFamily="34" charset="0"/>
                <a:ea typeface="Consolas" pitchFamily="34" charset="-122"/>
                <a:cs typeface="Consolas" pitchFamily="34" charset="-120"/>
              </a:rPr>
              <a:t>.describe()</a:t>
            </a:r>
            <a:r>
              <a:rPr lang="en-US" sz="1500" dirty="0">
                <a:solidFill>
                  <a:srgbClr val="746558"/>
                </a:solidFill>
                <a:latin typeface="Gelasio" pitchFamily="34" charset="0"/>
                <a:ea typeface="Gelasio" pitchFamily="34" charset="-122"/>
                <a:cs typeface="Gelasio" pitchFamily="34" charset="-120"/>
              </a:rPr>
              <a:t>: Provides a statistical summary of numerical columns, offering insights into distribution and scale.</a:t>
            </a:r>
            <a:endParaRPr lang="en-US" sz="1500" dirty="0"/>
          </a:p>
        </p:txBody>
      </p:sp>
      <p:sp>
        <p:nvSpPr>
          <p:cNvPr id="3" name="Shape 1"/>
          <p:cNvSpPr/>
          <p:nvPr/>
        </p:nvSpPr>
        <p:spPr>
          <a:xfrm>
            <a:off x="673179" y="1446490"/>
            <a:ext cx="13284041" cy="903923"/>
          </a:xfrm>
          <a:prstGeom prst="roundRect">
            <a:avLst>
              <a:gd name="adj" fmla="val 3192"/>
            </a:avLst>
          </a:prstGeom>
          <a:solidFill>
            <a:srgbClr val="ECE9E3"/>
          </a:solidFill>
          <a:ln/>
        </p:spPr>
      </p:sp>
      <p:sp>
        <p:nvSpPr>
          <p:cNvPr id="4" name="Shape 2"/>
          <p:cNvSpPr/>
          <p:nvPr/>
        </p:nvSpPr>
        <p:spPr>
          <a:xfrm>
            <a:off x="663654" y="1446490"/>
            <a:ext cx="13303091" cy="903923"/>
          </a:xfrm>
          <a:prstGeom prst="roundRect">
            <a:avLst>
              <a:gd name="adj" fmla="val 3192"/>
            </a:avLst>
          </a:prstGeom>
          <a:solidFill>
            <a:srgbClr val="ECE9E3"/>
          </a:solidFill>
          <a:ln/>
        </p:spPr>
      </p:sp>
      <p:sp>
        <p:nvSpPr>
          <p:cNvPr id="5" name="Text 3"/>
          <p:cNvSpPr/>
          <p:nvPr/>
        </p:nvSpPr>
        <p:spPr>
          <a:xfrm>
            <a:off x="855940" y="1590675"/>
            <a:ext cx="12918519" cy="615553"/>
          </a:xfrm>
          <a:prstGeom prst="rect">
            <a:avLst/>
          </a:prstGeom>
          <a:noFill/>
          <a:ln/>
        </p:spPr>
        <p:txBody>
          <a:bodyPr wrap="square" lIns="0" tIns="0" rIns="0" bIns="0" rtlCol="0" anchor="t"/>
          <a:lstStyle/>
          <a:p>
            <a:pPr marL="0" indent="0" algn="l">
              <a:lnSpc>
                <a:spcPts val="2400"/>
              </a:lnSpc>
              <a:buNone/>
            </a:pPr>
            <a:r>
              <a:rPr lang="en-US" sz="1500" dirty="0">
                <a:solidFill>
                  <a:srgbClr val="746558"/>
                </a:solidFill>
                <a:highlight>
                  <a:srgbClr val="ECE9E3"/>
                </a:highlight>
                <a:latin typeface="Consolas" pitchFamily="34" charset="0"/>
                <a:ea typeface="Consolas" pitchFamily="34" charset="-122"/>
                <a:cs typeface="Consolas" pitchFamily="34" charset="-120"/>
              </a:rPr>
              <a:t>data.describe()                </a:t>
            </a:r>
            <a:endParaRPr lang="en-US" sz="1500" dirty="0"/>
          </a:p>
        </p:txBody>
      </p:sp>
      <p:sp>
        <p:nvSpPr>
          <p:cNvPr id="6" name="Shape 4"/>
          <p:cNvSpPr/>
          <p:nvPr/>
        </p:nvSpPr>
        <p:spPr>
          <a:xfrm>
            <a:off x="673179" y="2566749"/>
            <a:ext cx="13284041" cy="4936212"/>
          </a:xfrm>
          <a:prstGeom prst="roundRect">
            <a:avLst>
              <a:gd name="adj" fmla="val 584"/>
            </a:avLst>
          </a:prstGeom>
          <a:noFill/>
          <a:ln w="7620">
            <a:solidFill>
              <a:srgbClr val="000000">
                <a:alpha val="8000"/>
              </a:srgbClr>
            </a:solidFill>
            <a:prstDash val="solid"/>
          </a:ln>
        </p:spPr>
      </p:sp>
      <p:sp>
        <p:nvSpPr>
          <p:cNvPr id="7" name="Shape 5"/>
          <p:cNvSpPr/>
          <p:nvPr/>
        </p:nvSpPr>
        <p:spPr>
          <a:xfrm>
            <a:off x="680799" y="2574369"/>
            <a:ext cx="13268801" cy="492085"/>
          </a:xfrm>
          <a:prstGeom prst="rect">
            <a:avLst/>
          </a:prstGeom>
          <a:solidFill>
            <a:srgbClr val="FFFFFF">
              <a:alpha val="4000"/>
            </a:srgbClr>
          </a:solidFill>
          <a:ln/>
        </p:spPr>
      </p:sp>
      <p:sp>
        <p:nvSpPr>
          <p:cNvPr id="8" name="Text 6"/>
          <p:cNvSpPr/>
          <p:nvPr/>
        </p:nvSpPr>
        <p:spPr>
          <a:xfrm>
            <a:off x="2116476" y="2697360"/>
            <a:ext cx="1022369" cy="376713"/>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sample number</a:t>
            </a:r>
            <a:endParaRPr lang="en-US" sz="1200" dirty="0"/>
          </a:p>
        </p:txBody>
      </p:sp>
      <p:sp>
        <p:nvSpPr>
          <p:cNvPr id="9" name="Text 7"/>
          <p:cNvSpPr/>
          <p:nvPr/>
        </p:nvSpPr>
        <p:spPr>
          <a:xfrm>
            <a:off x="4955916" y="2717656"/>
            <a:ext cx="93464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Month (2026)</a:t>
            </a:r>
            <a:endParaRPr lang="en-US" sz="1200" dirty="0"/>
          </a:p>
        </p:txBody>
      </p:sp>
      <p:sp>
        <p:nvSpPr>
          <p:cNvPr id="10" name="Text 8"/>
          <p:cNvSpPr/>
          <p:nvPr/>
        </p:nvSpPr>
        <p:spPr>
          <a:xfrm>
            <a:off x="7707629" y="2704979"/>
            <a:ext cx="934641" cy="361476"/>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Initial Sw</a:t>
            </a:r>
            <a:endParaRPr lang="en-US" sz="1200" dirty="0"/>
          </a:p>
        </p:txBody>
      </p:sp>
      <p:sp>
        <p:nvSpPr>
          <p:cNvPr id="11" name="Text 9"/>
          <p:cNvSpPr/>
          <p:nvPr/>
        </p:nvSpPr>
        <p:spPr>
          <a:xfrm>
            <a:off x="9883739" y="2697361"/>
            <a:ext cx="121610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Oil Rate (m3/day)</a:t>
            </a:r>
            <a:endParaRPr lang="en-US" sz="1200" dirty="0"/>
          </a:p>
        </p:txBody>
      </p:sp>
      <p:sp>
        <p:nvSpPr>
          <p:cNvPr id="12" name="Text 10"/>
          <p:cNvSpPr/>
          <p:nvPr/>
        </p:nvSpPr>
        <p:spPr>
          <a:xfrm>
            <a:off x="12236522" y="2697361"/>
            <a:ext cx="1520794"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Cumulative Oil (M m3)</a:t>
            </a:r>
            <a:endParaRPr lang="en-US" sz="1200" dirty="0"/>
          </a:p>
        </p:txBody>
      </p:sp>
      <p:sp>
        <p:nvSpPr>
          <p:cNvPr id="13" name="Shape 11"/>
          <p:cNvSpPr/>
          <p:nvPr/>
        </p:nvSpPr>
        <p:spPr>
          <a:xfrm>
            <a:off x="680799" y="3066455"/>
            <a:ext cx="13268801" cy="738188"/>
          </a:xfrm>
          <a:prstGeom prst="rect">
            <a:avLst/>
          </a:prstGeom>
          <a:solidFill>
            <a:srgbClr val="000000">
              <a:alpha val="4000"/>
            </a:srgbClr>
          </a:solidFill>
          <a:ln/>
        </p:spPr>
      </p:sp>
      <p:sp>
        <p:nvSpPr>
          <p:cNvPr id="14" name="Text 12"/>
          <p:cNvSpPr/>
          <p:nvPr/>
        </p:nvSpPr>
        <p:spPr>
          <a:xfrm>
            <a:off x="873562" y="3189446"/>
            <a:ext cx="93845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count</a:t>
            </a:r>
            <a:endParaRPr lang="en-US" sz="1200" dirty="0"/>
          </a:p>
        </p:txBody>
      </p:sp>
      <p:sp>
        <p:nvSpPr>
          <p:cNvPr id="15" name="Text 13"/>
          <p:cNvSpPr/>
          <p:nvPr/>
        </p:nvSpPr>
        <p:spPr>
          <a:xfrm>
            <a:off x="2204204" y="3189446"/>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6300.000000</a:t>
            </a:r>
            <a:endParaRPr lang="en-US" sz="1200" dirty="0"/>
          </a:p>
        </p:txBody>
      </p:sp>
      <p:sp>
        <p:nvSpPr>
          <p:cNvPr id="16" name="Text 14"/>
          <p:cNvSpPr/>
          <p:nvPr/>
        </p:nvSpPr>
        <p:spPr>
          <a:xfrm>
            <a:off x="4857869" y="3189446"/>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6300.000000</a:t>
            </a:r>
            <a:endParaRPr lang="en-US" sz="1200" dirty="0"/>
          </a:p>
        </p:txBody>
      </p:sp>
      <p:sp>
        <p:nvSpPr>
          <p:cNvPr id="17" name="Text 15"/>
          <p:cNvSpPr/>
          <p:nvPr/>
        </p:nvSpPr>
        <p:spPr>
          <a:xfrm>
            <a:off x="7511534" y="3189446"/>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6282.000000</a:t>
            </a:r>
            <a:endParaRPr lang="en-US" sz="1200" dirty="0"/>
          </a:p>
        </p:txBody>
      </p:sp>
      <p:sp>
        <p:nvSpPr>
          <p:cNvPr id="18" name="Text 16"/>
          <p:cNvSpPr/>
          <p:nvPr/>
        </p:nvSpPr>
        <p:spPr>
          <a:xfrm>
            <a:off x="10165199" y="3189446"/>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6282.000000</a:t>
            </a:r>
            <a:endParaRPr lang="en-US" sz="1200" dirty="0"/>
          </a:p>
        </p:txBody>
      </p:sp>
      <p:sp>
        <p:nvSpPr>
          <p:cNvPr id="19" name="Text 17"/>
          <p:cNvSpPr/>
          <p:nvPr/>
        </p:nvSpPr>
        <p:spPr>
          <a:xfrm>
            <a:off x="12818864" y="3189446"/>
            <a:ext cx="938451" cy="492204"/>
          </a:xfrm>
          <a:prstGeom prst="rect">
            <a:avLst/>
          </a:prstGeom>
          <a:noFill/>
          <a:ln/>
        </p:spPr>
        <p:txBody>
          <a:bodyPr wrap="squar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6281.000000</a:t>
            </a:r>
            <a:endParaRPr lang="en-US" sz="1200" dirty="0"/>
          </a:p>
        </p:txBody>
      </p:sp>
      <p:sp>
        <p:nvSpPr>
          <p:cNvPr id="20" name="Shape 18"/>
          <p:cNvSpPr/>
          <p:nvPr/>
        </p:nvSpPr>
        <p:spPr>
          <a:xfrm>
            <a:off x="680799" y="3804642"/>
            <a:ext cx="13268801" cy="492085"/>
          </a:xfrm>
          <a:prstGeom prst="rect">
            <a:avLst/>
          </a:prstGeom>
          <a:solidFill>
            <a:srgbClr val="FFFFFF">
              <a:alpha val="4000"/>
            </a:srgbClr>
          </a:solidFill>
          <a:ln/>
        </p:spPr>
      </p:sp>
      <p:sp>
        <p:nvSpPr>
          <p:cNvPr id="21" name="Text 19"/>
          <p:cNvSpPr/>
          <p:nvPr/>
        </p:nvSpPr>
        <p:spPr>
          <a:xfrm>
            <a:off x="873562" y="3927634"/>
            <a:ext cx="93845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mean</a:t>
            </a:r>
            <a:endParaRPr lang="en-US" sz="1200" dirty="0"/>
          </a:p>
        </p:txBody>
      </p:sp>
      <p:sp>
        <p:nvSpPr>
          <p:cNvPr id="22" name="Text 20"/>
          <p:cNvSpPr/>
          <p:nvPr/>
        </p:nvSpPr>
        <p:spPr>
          <a:xfrm>
            <a:off x="2204204" y="3927634"/>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525.500000</a:t>
            </a:r>
            <a:endParaRPr lang="en-US" sz="1200" dirty="0"/>
          </a:p>
        </p:txBody>
      </p:sp>
      <p:sp>
        <p:nvSpPr>
          <p:cNvPr id="23" name="Text 21"/>
          <p:cNvSpPr/>
          <p:nvPr/>
        </p:nvSpPr>
        <p:spPr>
          <a:xfrm>
            <a:off x="4857869" y="3927634"/>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6.000000</a:t>
            </a:r>
            <a:endParaRPr lang="en-US" sz="1200" dirty="0"/>
          </a:p>
        </p:txBody>
      </p:sp>
      <p:sp>
        <p:nvSpPr>
          <p:cNvPr id="24" name="Text 22"/>
          <p:cNvSpPr/>
          <p:nvPr/>
        </p:nvSpPr>
        <p:spPr>
          <a:xfrm>
            <a:off x="7511534" y="3927634"/>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0.214938</a:t>
            </a:r>
            <a:endParaRPr lang="en-US" sz="1200" dirty="0"/>
          </a:p>
        </p:txBody>
      </p:sp>
      <p:sp>
        <p:nvSpPr>
          <p:cNvPr id="25" name="Text 23"/>
          <p:cNvSpPr/>
          <p:nvPr/>
        </p:nvSpPr>
        <p:spPr>
          <a:xfrm>
            <a:off x="10165199" y="3927634"/>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1423.594093</a:t>
            </a:r>
            <a:endParaRPr lang="en-US" sz="1200" dirty="0"/>
          </a:p>
        </p:txBody>
      </p:sp>
      <p:sp>
        <p:nvSpPr>
          <p:cNvPr id="26" name="Text 24"/>
          <p:cNvSpPr/>
          <p:nvPr/>
        </p:nvSpPr>
        <p:spPr>
          <a:xfrm>
            <a:off x="12818864" y="3927634"/>
            <a:ext cx="938451"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197.630083</a:t>
            </a:r>
            <a:endParaRPr lang="en-US" sz="1200" dirty="0"/>
          </a:p>
        </p:txBody>
      </p:sp>
      <p:sp>
        <p:nvSpPr>
          <p:cNvPr id="27" name="Shape 25"/>
          <p:cNvSpPr/>
          <p:nvPr/>
        </p:nvSpPr>
        <p:spPr>
          <a:xfrm>
            <a:off x="680799" y="4296727"/>
            <a:ext cx="13268801" cy="492085"/>
          </a:xfrm>
          <a:prstGeom prst="rect">
            <a:avLst/>
          </a:prstGeom>
          <a:solidFill>
            <a:srgbClr val="000000">
              <a:alpha val="4000"/>
            </a:srgbClr>
          </a:solidFill>
          <a:ln/>
        </p:spPr>
      </p:sp>
      <p:sp>
        <p:nvSpPr>
          <p:cNvPr id="28" name="Text 26"/>
          <p:cNvSpPr/>
          <p:nvPr/>
        </p:nvSpPr>
        <p:spPr>
          <a:xfrm>
            <a:off x="873562" y="4419719"/>
            <a:ext cx="93845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std</a:t>
            </a:r>
            <a:endParaRPr lang="en-US" sz="1200" dirty="0"/>
          </a:p>
        </p:txBody>
      </p:sp>
      <p:sp>
        <p:nvSpPr>
          <p:cNvPr id="29" name="Text 27"/>
          <p:cNvSpPr/>
          <p:nvPr/>
        </p:nvSpPr>
        <p:spPr>
          <a:xfrm>
            <a:off x="2204204" y="4419719"/>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303.132813</a:t>
            </a:r>
            <a:endParaRPr lang="en-US" sz="1200" dirty="0"/>
          </a:p>
        </p:txBody>
      </p:sp>
      <p:sp>
        <p:nvSpPr>
          <p:cNvPr id="30" name="Text 28"/>
          <p:cNvSpPr/>
          <p:nvPr/>
        </p:nvSpPr>
        <p:spPr>
          <a:xfrm>
            <a:off x="4857869" y="4419719"/>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3.415921</a:t>
            </a:r>
            <a:endParaRPr lang="en-US" sz="1200" dirty="0"/>
          </a:p>
        </p:txBody>
      </p:sp>
      <p:sp>
        <p:nvSpPr>
          <p:cNvPr id="31" name="Text 29"/>
          <p:cNvSpPr/>
          <p:nvPr/>
        </p:nvSpPr>
        <p:spPr>
          <a:xfrm>
            <a:off x="7511534" y="4419719"/>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0.028712</a:t>
            </a:r>
            <a:endParaRPr lang="en-US" sz="1200" dirty="0"/>
          </a:p>
        </p:txBody>
      </p:sp>
      <p:sp>
        <p:nvSpPr>
          <p:cNvPr id="32" name="Text 30"/>
          <p:cNvSpPr/>
          <p:nvPr/>
        </p:nvSpPr>
        <p:spPr>
          <a:xfrm>
            <a:off x="10165199" y="4419719"/>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2813.436016</a:t>
            </a:r>
            <a:endParaRPr lang="en-US" sz="1200" dirty="0"/>
          </a:p>
        </p:txBody>
      </p:sp>
      <p:sp>
        <p:nvSpPr>
          <p:cNvPr id="33" name="Text 31"/>
          <p:cNvSpPr/>
          <p:nvPr/>
        </p:nvSpPr>
        <p:spPr>
          <a:xfrm>
            <a:off x="12818864" y="4419719"/>
            <a:ext cx="938451"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501.371992</a:t>
            </a:r>
            <a:endParaRPr lang="en-US" sz="1200" dirty="0"/>
          </a:p>
        </p:txBody>
      </p:sp>
      <p:sp>
        <p:nvSpPr>
          <p:cNvPr id="34" name="Shape 32"/>
          <p:cNvSpPr/>
          <p:nvPr/>
        </p:nvSpPr>
        <p:spPr>
          <a:xfrm>
            <a:off x="680799" y="4788813"/>
            <a:ext cx="13268801" cy="492085"/>
          </a:xfrm>
          <a:prstGeom prst="rect">
            <a:avLst/>
          </a:prstGeom>
          <a:solidFill>
            <a:srgbClr val="FFFFFF">
              <a:alpha val="4000"/>
            </a:srgbClr>
          </a:solidFill>
          <a:ln/>
        </p:spPr>
      </p:sp>
      <p:sp>
        <p:nvSpPr>
          <p:cNvPr id="35" name="Text 33"/>
          <p:cNvSpPr/>
          <p:nvPr/>
        </p:nvSpPr>
        <p:spPr>
          <a:xfrm>
            <a:off x="873562" y="4911804"/>
            <a:ext cx="93845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min</a:t>
            </a:r>
            <a:endParaRPr lang="en-US" sz="1200" dirty="0"/>
          </a:p>
        </p:txBody>
      </p:sp>
      <p:sp>
        <p:nvSpPr>
          <p:cNvPr id="36" name="Text 34"/>
          <p:cNvSpPr/>
          <p:nvPr/>
        </p:nvSpPr>
        <p:spPr>
          <a:xfrm>
            <a:off x="2204204" y="4911804"/>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1.000000</a:t>
            </a:r>
            <a:endParaRPr lang="en-US" sz="1200" dirty="0"/>
          </a:p>
        </p:txBody>
      </p:sp>
      <p:sp>
        <p:nvSpPr>
          <p:cNvPr id="37" name="Text 35"/>
          <p:cNvSpPr/>
          <p:nvPr/>
        </p:nvSpPr>
        <p:spPr>
          <a:xfrm>
            <a:off x="4857869" y="4911804"/>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1.000000</a:t>
            </a:r>
            <a:endParaRPr lang="en-US" sz="1200" dirty="0"/>
          </a:p>
        </p:txBody>
      </p:sp>
      <p:sp>
        <p:nvSpPr>
          <p:cNvPr id="38" name="Text 36"/>
          <p:cNvSpPr/>
          <p:nvPr/>
        </p:nvSpPr>
        <p:spPr>
          <a:xfrm>
            <a:off x="7511534" y="4911804"/>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0.170000</a:t>
            </a:r>
            <a:endParaRPr lang="en-US" sz="1200" dirty="0"/>
          </a:p>
        </p:txBody>
      </p:sp>
      <p:sp>
        <p:nvSpPr>
          <p:cNvPr id="39" name="Text 37"/>
          <p:cNvSpPr/>
          <p:nvPr/>
        </p:nvSpPr>
        <p:spPr>
          <a:xfrm>
            <a:off x="10165199" y="4911804"/>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-145.740000</a:t>
            </a:r>
            <a:endParaRPr lang="en-US" sz="1200" dirty="0"/>
          </a:p>
        </p:txBody>
      </p:sp>
      <p:sp>
        <p:nvSpPr>
          <p:cNvPr id="40" name="Text 38"/>
          <p:cNvSpPr/>
          <p:nvPr/>
        </p:nvSpPr>
        <p:spPr>
          <a:xfrm>
            <a:off x="12818864" y="4911804"/>
            <a:ext cx="938451"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0.000000</a:t>
            </a:r>
            <a:endParaRPr lang="en-US" sz="1200" dirty="0"/>
          </a:p>
        </p:txBody>
      </p:sp>
      <p:sp>
        <p:nvSpPr>
          <p:cNvPr id="41" name="Shape 39"/>
          <p:cNvSpPr/>
          <p:nvPr/>
        </p:nvSpPr>
        <p:spPr>
          <a:xfrm>
            <a:off x="680799" y="5280898"/>
            <a:ext cx="13268801" cy="492085"/>
          </a:xfrm>
          <a:prstGeom prst="rect">
            <a:avLst/>
          </a:prstGeom>
          <a:solidFill>
            <a:srgbClr val="000000">
              <a:alpha val="4000"/>
            </a:srgbClr>
          </a:solidFill>
          <a:ln/>
        </p:spPr>
      </p:sp>
      <p:sp>
        <p:nvSpPr>
          <p:cNvPr id="42" name="Text 40"/>
          <p:cNvSpPr/>
          <p:nvPr/>
        </p:nvSpPr>
        <p:spPr>
          <a:xfrm>
            <a:off x="873562" y="5403890"/>
            <a:ext cx="93845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25%</a:t>
            </a:r>
            <a:endParaRPr lang="en-US" sz="1200" dirty="0"/>
          </a:p>
        </p:txBody>
      </p:sp>
      <p:sp>
        <p:nvSpPr>
          <p:cNvPr id="43" name="Text 41"/>
          <p:cNvSpPr/>
          <p:nvPr/>
        </p:nvSpPr>
        <p:spPr>
          <a:xfrm>
            <a:off x="2204204" y="5403890"/>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263.000000</a:t>
            </a:r>
            <a:endParaRPr lang="en-US" sz="1200" dirty="0"/>
          </a:p>
        </p:txBody>
      </p:sp>
      <p:sp>
        <p:nvSpPr>
          <p:cNvPr id="44" name="Text 42"/>
          <p:cNvSpPr/>
          <p:nvPr/>
        </p:nvSpPr>
        <p:spPr>
          <a:xfrm>
            <a:off x="4857869" y="5403890"/>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3.000000</a:t>
            </a:r>
            <a:endParaRPr lang="en-US" sz="1200" dirty="0"/>
          </a:p>
        </p:txBody>
      </p:sp>
      <p:sp>
        <p:nvSpPr>
          <p:cNvPr id="45" name="Text 43"/>
          <p:cNvSpPr/>
          <p:nvPr/>
        </p:nvSpPr>
        <p:spPr>
          <a:xfrm>
            <a:off x="7511534" y="5403890"/>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0.190000</a:t>
            </a:r>
            <a:endParaRPr lang="en-US" sz="1200" dirty="0"/>
          </a:p>
        </p:txBody>
      </p:sp>
      <p:sp>
        <p:nvSpPr>
          <p:cNvPr id="46" name="Text 44"/>
          <p:cNvSpPr/>
          <p:nvPr/>
        </p:nvSpPr>
        <p:spPr>
          <a:xfrm>
            <a:off x="10165199" y="5403890"/>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345.830000</a:t>
            </a:r>
            <a:endParaRPr lang="en-US" sz="1200" dirty="0"/>
          </a:p>
        </p:txBody>
      </p:sp>
      <p:sp>
        <p:nvSpPr>
          <p:cNvPr id="47" name="Text 45"/>
          <p:cNvSpPr/>
          <p:nvPr/>
        </p:nvSpPr>
        <p:spPr>
          <a:xfrm>
            <a:off x="12818864" y="5403890"/>
            <a:ext cx="938451"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16.166000</a:t>
            </a:r>
            <a:endParaRPr lang="en-US" sz="1200" dirty="0"/>
          </a:p>
        </p:txBody>
      </p:sp>
      <p:sp>
        <p:nvSpPr>
          <p:cNvPr id="48" name="Shape 46"/>
          <p:cNvSpPr/>
          <p:nvPr/>
        </p:nvSpPr>
        <p:spPr>
          <a:xfrm>
            <a:off x="680799" y="5772983"/>
            <a:ext cx="13268801" cy="492085"/>
          </a:xfrm>
          <a:prstGeom prst="rect">
            <a:avLst/>
          </a:prstGeom>
          <a:solidFill>
            <a:srgbClr val="FFFFFF">
              <a:alpha val="4000"/>
            </a:srgbClr>
          </a:solidFill>
          <a:ln/>
        </p:spPr>
      </p:sp>
      <p:sp>
        <p:nvSpPr>
          <p:cNvPr id="49" name="Text 47"/>
          <p:cNvSpPr/>
          <p:nvPr/>
        </p:nvSpPr>
        <p:spPr>
          <a:xfrm>
            <a:off x="873562" y="5895975"/>
            <a:ext cx="93845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50%</a:t>
            </a:r>
            <a:endParaRPr lang="en-US" sz="1200" dirty="0"/>
          </a:p>
        </p:txBody>
      </p:sp>
      <p:sp>
        <p:nvSpPr>
          <p:cNvPr id="50" name="Text 48"/>
          <p:cNvSpPr/>
          <p:nvPr/>
        </p:nvSpPr>
        <p:spPr>
          <a:xfrm>
            <a:off x="2204204" y="5895975"/>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525.500000</a:t>
            </a:r>
            <a:endParaRPr lang="en-US" sz="1200" dirty="0"/>
          </a:p>
        </p:txBody>
      </p:sp>
      <p:sp>
        <p:nvSpPr>
          <p:cNvPr id="51" name="Text 49"/>
          <p:cNvSpPr/>
          <p:nvPr/>
        </p:nvSpPr>
        <p:spPr>
          <a:xfrm>
            <a:off x="4857869" y="5895975"/>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6.000000</a:t>
            </a:r>
            <a:endParaRPr lang="en-US" sz="1200" dirty="0"/>
          </a:p>
        </p:txBody>
      </p:sp>
      <p:sp>
        <p:nvSpPr>
          <p:cNvPr id="52" name="Text 50"/>
          <p:cNvSpPr/>
          <p:nvPr/>
        </p:nvSpPr>
        <p:spPr>
          <a:xfrm>
            <a:off x="7511534" y="5895975"/>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0.210000</a:t>
            </a:r>
            <a:endParaRPr lang="en-US" sz="1200" dirty="0"/>
          </a:p>
        </p:txBody>
      </p:sp>
      <p:sp>
        <p:nvSpPr>
          <p:cNvPr id="53" name="Text 51"/>
          <p:cNvSpPr/>
          <p:nvPr/>
        </p:nvSpPr>
        <p:spPr>
          <a:xfrm>
            <a:off x="10165199" y="5895975"/>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809.145000</a:t>
            </a:r>
            <a:endParaRPr lang="en-US" sz="1200" dirty="0"/>
          </a:p>
        </p:txBody>
      </p:sp>
      <p:sp>
        <p:nvSpPr>
          <p:cNvPr id="54" name="Text 52"/>
          <p:cNvSpPr/>
          <p:nvPr/>
        </p:nvSpPr>
        <p:spPr>
          <a:xfrm>
            <a:off x="12818864" y="5895975"/>
            <a:ext cx="938451"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85.372000</a:t>
            </a:r>
            <a:endParaRPr lang="en-US" sz="1200" dirty="0"/>
          </a:p>
        </p:txBody>
      </p:sp>
      <p:sp>
        <p:nvSpPr>
          <p:cNvPr id="55" name="Shape 53"/>
          <p:cNvSpPr/>
          <p:nvPr/>
        </p:nvSpPr>
        <p:spPr>
          <a:xfrm>
            <a:off x="680799" y="6265069"/>
            <a:ext cx="13268801" cy="492085"/>
          </a:xfrm>
          <a:prstGeom prst="rect">
            <a:avLst/>
          </a:prstGeom>
          <a:solidFill>
            <a:srgbClr val="000000">
              <a:alpha val="4000"/>
            </a:srgbClr>
          </a:solidFill>
          <a:ln/>
        </p:spPr>
      </p:sp>
      <p:sp>
        <p:nvSpPr>
          <p:cNvPr id="56" name="Text 54"/>
          <p:cNvSpPr/>
          <p:nvPr/>
        </p:nvSpPr>
        <p:spPr>
          <a:xfrm>
            <a:off x="873562" y="6388060"/>
            <a:ext cx="93845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75%</a:t>
            </a:r>
            <a:endParaRPr lang="en-US" sz="1200" dirty="0"/>
          </a:p>
        </p:txBody>
      </p:sp>
      <p:sp>
        <p:nvSpPr>
          <p:cNvPr id="57" name="Text 55"/>
          <p:cNvSpPr/>
          <p:nvPr/>
        </p:nvSpPr>
        <p:spPr>
          <a:xfrm>
            <a:off x="2204204" y="6388060"/>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788.000000</a:t>
            </a:r>
            <a:endParaRPr lang="en-US" sz="1200" dirty="0"/>
          </a:p>
        </p:txBody>
      </p:sp>
      <p:sp>
        <p:nvSpPr>
          <p:cNvPr id="58" name="Text 56"/>
          <p:cNvSpPr/>
          <p:nvPr/>
        </p:nvSpPr>
        <p:spPr>
          <a:xfrm>
            <a:off x="4857869" y="6388060"/>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9.000000</a:t>
            </a:r>
            <a:endParaRPr lang="en-US" sz="1200" dirty="0"/>
          </a:p>
        </p:txBody>
      </p:sp>
      <p:sp>
        <p:nvSpPr>
          <p:cNvPr id="59" name="Text 57"/>
          <p:cNvSpPr/>
          <p:nvPr/>
        </p:nvSpPr>
        <p:spPr>
          <a:xfrm>
            <a:off x="7511534" y="6388060"/>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0.240000</a:t>
            </a:r>
            <a:endParaRPr lang="en-US" sz="1200" dirty="0"/>
          </a:p>
        </p:txBody>
      </p:sp>
      <p:sp>
        <p:nvSpPr>
          <p:cNvPr id="60" name="Text 58"/>
          <p:cNvSpPr/>
          <p:nvPr/>
        </p:nvSpPr>
        <p:spPr>
          <a:xfrm>
            <a:off x="10165199" y="6388060"/>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1423.175000</a:t>
            </a:r>
            <a:endParaRPr lang="en-US" sz="1200" dirty="0"/>
          </a:p>
        </p:txBody>
      </p:sp>
      <p:sp>
        <p:nvSpPr>
          <p:cNvPr id="61" name="Text 59"/>
          <p:cNvSpPr/>
          <p:nvPr/>
        </p:nvSpPr>
        <p:spPr>
          <a:xfrm>
            <a:off x="12818864" y="6388060"/>
            <a:ext cx="938451"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214.100000</a:t>
            </a:r>
            <a:endParaRPr lang="en-US" sz="1200" dirty="0"/>
          </a:p>
        </p:txBody>
      </p:sp>
      <p:sp>
        <p:nvSpPr>
          <p:cNvPr id="62" name="Shape 60"/>
          <p:cNvSpPr/>
          <p:nvPr/>
        </p:nvSpPr>
        <p:spPr>
          <a:xfrm>
            <a:off x="680799" y="6757154"/>
            <a:ext cx="13268801" cy="738188"/>
          </a:xfrm>
          <a:prstGeom prst="rect">
            <a:avLst/>
          </a:prstGeom>
          <a:solidFill>
            <a:srgbClr val="FFFFFF">
              <a:alpha val="4000"/>
            </a:srgbClr>
          </a:solidFill>
          <a:ln/>
        </p:spPr>
      </p:sp>
      <p:sp>
        <p:nvSpPr>
          <p:cNvPr id="63" name="Text 61"/>
          <p:cNvSpPr/>
          <p:nvPr/>
        </p:nvSpPr>
        <p:spPr>
          <a:xfrm>
            <a:off x="873562" y="6880146"/>
            <a:ext cx="938451" cy="246102"/>
          </a:xfrm>
          <a:prstGeom prst="rect">
            <a:avLst/>
          </a:prstGeom>
          <a:noFill/>
          <a:ln/>
        </p:spPr>
        <p:txBody>
          <a:bodyPr wrap="none" lIns="0" tIns="0" rIns="0" bIns="0" rtlCol="0" anchor="t"/>
          <a:lstStyle/>
          <a:p>
            <a:pPr marL="0" indent="0" algn="l">
              <a:lnSpc>
                <a:spcPts val="1900"/>
              </a:lnSpc>
              <a:buNone/>
            </a:pPr>
            <a:r>
              <a:rPr lang="en-US" sz="1200" b="1" dirty="0">
                <a:solidFill>
                  <a:srgbClr val="746558"/>
                </a:solidFill>
                <a:latin typeface="Gelasio" pitchFamily="34" charset="0"/>
                <a:ea typeface="Gelasio" pitchFamily="34" charset="-122"/>
                <a:cs typeface="Gelasio" pitchFamily="34" charset="-120"/>
              </a:rPr>
              <a:t>max</a:t>
            </a:r>
            <a:endParaRPr lang="en-US" sz="1200" dirty="0"/>
          </a:p>
        </p:txBody>
      </p:sp>
      <p:sp>
        <p:nvSpPr>
          <p:cNvPr id="64" name="Text 62"/>
          <p:cNvSpPr/>
          <p:nvPr/>
        </p:nvSpPr>
        <p:spPr>
          <a:xfrm>
            <a:off x="2204204" y="6880146"/>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1050.000000</a:t>
            </a:r>
            <a:endParaRPr lang="en-US" sz="1200" dirty="0"/>
          </a:p>
        </p:txBody>
      </p:sp>
      <p:sp>
        <p:nvSpPr>
          <p:cNvPr id="65" name="Text 63"/>
          <p:cNvSpPr/>
          <p:nvPr/>
        </p:nvSpPr>
        <p:spPr>
          <a:xfrm>
            <a:off x="4857869" y="6880146"/>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11.000000</a:t>
            </a:r>
            <a:endParaRPr lang="en-US" sz="1200" dirty="0"/>
          </a:p>
        </p:txBody>
      </p:sp>
      <p:sp>
        <p:nvSpPr>
          <p:cNvPr id="66" name="Text 64"/>
          <p:cNvSpPr/>
          <p:nvPr/>
        </p:nvSpPr>
        <p:spPr>
          <a:xfrm>
            <a:off x="7511534" y="6880146"/>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0.260000</a:t>
            </a:r>
            <a:endParaRPr lang="en-US" sz="1200" dirty="0"/>
          </a:p>
        </p:txBody>
      </p:sp>
      <p:sp>
        <p:nvSpPr>
          <p:cNvPr id="67" name="Text 65"/>
          <p:cNvSpPr/>
          <p:nvPr/>
        </p:nvSpPr>
        <p:spPr>
          <a:xfrm>
            <a:off x="10165199" y="6880146"/>
            <a:ext cx="2261473" cy="246102"/>
          </a:xfrm>
          <a:prstGeom prst="rect">
            <a:avLst/>
          </a:prstGeom>
          <a:noFill/>
          <a:ln/>
        </p:spPr>
        <p:txBody>
          <a:bodyPr wrap="non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25000.000000</a:t>
            </a:r>
            <a:endParaRPr lang="en-US" sz="1200" dirty="0"/>
          </a:p>
        </p:txBody>
      </p:sp>
      <p:sp>
        <p:nvSpPr>
          <p:cNvPr id="68" name="Text 66"/>
          <p:cNvSpPr/>
          <p:nvPr/>
        </p:nvSpPr>
        <p:spPr>
          <a:xfrm>
            <a:off x="12818864" y="6880146"/>
            <a:ext cx="938451" cy="492204"/>
          </a:xfrm>
          <a:prstGeom prst="rect">
            <a:avLst/>
          </a:prstGeom>
          <a:noFill/>
          <a:ln/>
        </p:spPr>
        <p:txBody>
          <a:bodyPr wrap="square" lIns="0" tIns="0" rIns="0" bIns="0" rtlCol="0" anchor="t"/>
          <a:lstStyle/>
          <a:p>
            <a:pPr marL="0" indent="0" algn="l">
              <a:lnSpc>
                <a:spcPts val="1900"/>
              </a:lnSpc>
              <a:buNone/>
            </a:pPr>
            <a:r>
              <a:rPr lang="en-US" sz="1200" dirty="0">
                <a:solidFill>
                  <a:srgbClr val="746558"/>
                </a:solidFill>
                <a:latin typeface="Gelasio" pitchFamily="34" charset="0"/>
                <a:ea typeface="Gelasio" pitchFamily="34" charset="-122"/>
                <a:cs typeface="Gelasio" pitchFamily="34" charset="-120"/>
              </a:rPr>
              <a:t>6256.200000</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37761"/>
            <a:ext cx="13042821" cy="38576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highlight>
                  <a:srgbClr val="ECE9E3"/>
                </a:highlight>
                <a:latin typeface="Consolas" pitchFamily="34" charset="0"/>
                <a:ea typeface="Consolas" pitchFamily="34" charset="-122"/>
                <a:cs typeface="Consolas" pitchFamily="34" charset="-120"/>
              </a:rPr>
              <a:t>.info()</a:t>
            </a:r>
            <a:r>
              <a:rPr lang="en-US" sz="1750" dirty="0">
                <a:solidFill>
                  <a:srgbClr val="746558"/>
                </a:solidFill>
                <a:latin typeface="Gelasio" pitchFamily="34" charset="0"/>
                <a:ea typeface="Gelasio" pitchFamily="34" charset="-122"/>
                <a:cs typeface="Gelasio" pitchFamily="34" charset="-120"/>
              </a:rPr>
              <a:t>: Summarizes DataFrame structure, including column data types and non-null counts.</a:t>
            </a:r>
            <a:endParaRPr lang="en-US" sz="1750" dirty="0"/>
          </a:p>
        </p:txBody>
      </p:sp>
      <p:sp>
        <p:nvSpPr>
          <p:cNvPr id="3" name="Shape 1"/>
          <p:cNvSpPr/>
          <p:nvPr/>
        </p:nvSpPr>
        <p:spPr>
          <a:xfrm>
            <a:off x="793790" y="1778675"/>
            <a:ext cx="13042821" cy="702945"/>
          </a:xfrm>
          <a:prstGeom prst="roundRect">
            <a:avLst>
              <a:gd name="adj" fmla="val 4840"/>
            </a:avLst>
          </a:prstGeom>
          <a:solidFill>
            <a:srgbClr val="ECE9E3"/>
          </a:solidFill>
          <a:ln/>
        </p:spPr>
      </p:sp>
      <p:sp>
        <p:nvSpPr>
          <p:cNvPr id="4" name="Shape 2"/>
          <p:cNvSpPr/>
          <p:nvPr/>
        </p:nvSpPr>
        <p:spPr>
          <a:xfrm>
            <a:off x="782479" y="1778675"/>
            <a:ext cx="13065443" cy="702945"/>
          </a:xfrm>
          <a:prstGeom prst="roundRect">
            <a:avLst>
              <a:gd name="adj" fmla="val 4840"/>
            </a:avLst>
          </a:prstGeom>
          <a:solidFill>
            <a:srgbClr val="ECE9E3"/>
          </a:solidFill>
          <a:ln/>
        </p:spPr>
      </p:sp>
      <p:sp>
        <p:nvSpPr>
          <p:cNvPr id="5" name="Text 3"/>
          <p:cNvSpPr/>
          <p:nvPr/>
        </p:nvSpPr>
        <p:spPr>
          <a:xfrm>
            <a:off x="1009293" y="1948696"/>
            <a:ext cx="12611814"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data.info()</a:t>
            </a:r>
            <a:endParaRPr lang="en-US" sz="1750" dirty="0"/>
          </a:p>
        </p:txBody>
      </p:sp>
      <p:pic>
        <p:nvPicPr>
          <p:cNvPr id="6" name="Image 0" descr="preencoded.png"/>
          <p:cNvPicPr>
            <a:picLocks noChangeAspect="1"/>
          </p:cNvPicPr>
          <p:nvPr/>
        </p:nvPicPr>
        <p:blipFill>
          <a:blip r:embed="rId3"/>
          <a:stretch>
            <a:fillRect/>
          </a:stretch>
        </p:blipFill>
        <p:spPr>
          <a:xfrm>
            <a:off x="3756779" y="3150751"/>
            <a:ext cx="7116723" cy="3941088"/>
          </a:xfrm>
          <a:prstGeom prst="rect">
            <a:avLst/>
          </a:prstGeom>
        </p:spPr>
      </p:pic>
      <p:sp>
        <p:nvSpPr>
          <p:cNvPr id="7" name="Text 4"/>
          <p:cNvSpPr/>
          <p:nvPr/>
        </p:nvSpPr>
        <p:spPr>
          <a:xfrm>
            <a:off x="793790" y="693300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51347"/>
            <a:ext cx="13042821" cy="1133951"/>
          </a:xfrm>
          <a:prstGeom prst="rect">
            <a:avLst/>
          </a:prstGeom>
          <a:noFill/>
          <a:ln/>
        </p:spPr>
        <p:txBody>
          <a:bodyPr wrap="squar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4. Data Preprocessing and Reshaping (For Numerical Data)</a:t>
            </a:r>
            <a:endParaRPr lang="en-US" sz="3550" dirty="0"/>
          </a:p>
        </p:txBody>
      </p:sp>
      <p:sp>
        <p:nvSpPr>
          <p:cNvPr id="3" name="Text 1"/>
          <p:cNvSpPr/>
          <p:nvPr/>
        </p:nvSpPr>
        <p:spPr>
          <a:xfrm>
            <a:off x="793790" y="2838926"/>
            <a:ext cx="13042821" cy="183737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To ensure consistency with available porosity image maps, the initial DataFrame is filtered to include only the first 756 samples. The data, originally in a long format with six monthly entries per sample, is then reshaped into a wide format using </a:t>
            </a:r>
            <a:r>
              <a:rPr lang="en-US" sz="1750" dirty="0">
                <a:solidFill>
                  <a:srgbClr val="746558"/>
                </a:solidFill>
                <a:highlight>
                  <a:srgbClr val="ECE9E3"/>
                </a:highlight>
                <a:latin typeface="Consolas" pitchFamily="34" charset="0"/>
                <a:ea typeface="Consolas" pitchFamily="34" charset="-122"/>
                <a:cs typeface="Consolas" pitchFamily="34" charset="-120"/>
              </a:rPr>
              <a:t>pivot_table</a:t>
            </a:r>
            <a:r>
              <a:rPr lang="en-US" sz="1750" dirty="0">
                <a:solidFill>
                  <a:srgbClr val="746558"/>
                </a:solidFill>
                <a:latin typeface="Gelasio" pitchFamily="34" charset="0"/>
                <a:ea typeface="Gelasio" pitchFamily="34" charset="-122"/>
                <a:cs typeface="Gelasio" pitchFamily="34" charset="-120"/>
              </a:rPr>
              <a:t>. This creates a single row per sample, with 12 new columns for Oil Rate and Cumulative Oil across six months. To align with our image data requirements and ensure model compatibility, we rigorously preprocess the tabular reservoir production data. This involves filtering, reshaping, and imputing missing values to create a clean, consistent dataset.</a:t>
            </a:r>
            <a:endParaRPr lang="en-US" sz="1750" dirty="0"/>
          </a:p>
        </p:txBody>
      </p:sp>
      <p:sp>
        <p:nvSpPr>
          <p:cNvPr id="4" name="Text 2"/>
          <p:cNvSpPr/>
          <p:nvPr/>
        </p:nvSpPr>
        <p:spPr>
          <a:xfrm>
            <a:off x="793790" y="493145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dataset is truncated to include only the first 756 samples, matching the availability of porosity image maps. This ensures a one-to-one correspondence between tabular and image data.</a:t>
            </a:r>
            <a:endParaRPr lang="en-US" sz="1750" dirty="0"/>
          </a:p>
        </p:txBody>
      </p:sp>
      <p:sp>
        <p:nvSpPr>
          <p:cNvPr id="5" name="Shape 3"/>
          <p:cNvSpPr/>
          <p:nvPr/>
        </p:nvSpPr>
        <p:spPr>
          <a:xfrm>
            <a:off x="793790" y="5912406"/>
            <a:ext cx="13042821" cy="1065848"/>
          </a:xfrm>
          <a:prstGeom prst="roundRect">
            <a:avLst>
              <a:gd name="adj" fmla="val 3192"/>
            </a:avLst>
          </a:prstGeom>
          <a:solidFill>
            <a:srgbClr val="ECE9E3"/>
          </a:solidFill>
          <a:ln/>
        </p:spPr>
      </p:sp>
      <p:sp>
        <p:nvSpPr>
          <p:cNvPr id="6" name="Shape 4"/>
          <p:cNvSpPr/>
          <p:nvPr/>
        </p:nvSpPr>
        <p:spPr>
          <a:xfrm>
            <a:off x="782479" y="5912406"/>
            <a:ext cx="13065443" cy="1065848"/>
          </a:xfrm>
          <a:prstGeom prst="roundRect">
            <a:avLst>
              <a:gd name="adj" fmla="val 3192"/>
            </a:avLst>
          </a:prstGeom>
          <a:solidFill>
            <a:srgbClr val="ECE9E3"/>
          </a:solidFill>
          <a:ln/>
        </p:spPr>
      </p:sp>
      <p:sp>
        <p:nvSpPr>
          <p:cNvPr id="7" name="Text 5"/>
          <p:cNvSpPr/>
          <p:nvPr/>
        </p:nvSpPr>
        <p:spPr>
          <a:xfrm>
            <a:off x="1009293" y="6082427"/>
            <a:ext cx="12611814"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num_available_samples = 756</a:t>
            </a:r>
          </a:p>
          <a:p>
            <a:pPr marL="0" indent="0" algn="l">
              <a:lnSpc>
                <a:spcPts val="2850"/>
              </a:lnSpc>
              <a:buNone/>
            </a:pPr>
            <a:r>
              <a:rPr lang="en-US" sz="1750" dirty="0" err="1">
                <a:solidFill>
                  <a:srgbClr val="746558"/>
                </a:solidFill>
                <a:highlight>
                  <a:srgbClr val="ECE9E3"/>
                </a:highlight>
                <a:latin typeface="Consolas" pitchFamily="34" charset="0"/>
                <a:ea typeface="Consolas" pitchFamily="34" charset="-122"/>
                <a:cs typeface="Consolas" pitchFamily="34" charset="-120"/>
              </a:rPr>
              <a:t>df_filtered</a:t>
            </a:r>
            <a:r>
              <a:rPr lang="en-US" sz="1750" dirty="0">
                <a:solidFill>
                  <a:srgbClr val="746558"/>
                </a:solidFill>
                <a:highlight>
                  <a:srgbClr val="ECE9E3"/>
                </a:highlight>
                <a:latin typeface="Consolas" pitchFamily="34" charset="0"/>
                <a:ea typeface="Consolas" pitchFamily="34" charset="-122"/>
                <a:cs typeface="Consolas" pitchFamily="34" charset="-120"/>
              </a:rPr>
              <a:t> = data[data['sample number'] &lt;= num_available_samples].copy()</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73787" y="607933"/>
            <a:ext cx="3095506" cy="345400"/>
          </a:xfrm>
          <a:prstGeom prst="rect">
            <a:avLst/>
          </a:prstGeom>
          <a:noFill/>
          <a:ln/>
        </p:spPr>
        <p:txBody>
          <a:bodyPr wrap="none" lIns="0" tIns="0" rIns="0" bIns="0" rtlCol="0" anchor="t"/>
          <a:lstStyle/>
          <a:p>
            <a:pPr marL="0" indent="0" algn="l">
              <a:lnSpc>
                <a:spcPts val="2700"/>
              </a:lnSpc>
              <a:buNone/>
            </a:pPr>
            <a:r>
              <a:rPr lang="en-US" sz="2150" dirty="0">
                <a:solidFill>
                  <a:srgbClr val="484237"/>
                </a:solidFill>
                <a:latin typeface="Gelasio Semi Bold" pitchFamily="34" charset="0"/>
                <a:ea typeface="Gelasio Semi Bold" pitchFamily="34" charset="-122"/>
                <a:cs typeface="Gelasio Semi Bold" pitchFamily="34" charset="-120"/>
              </a:rPr>
              <a:t>Brief of processed tabular data</a:t>
            </a:r>
            <a:endParaRPr lang="en-US" sz="2150" dirty="0"/>
          </a:p>
        </p:txBody>
      </p:sp>
      <p:graphicFrame>
        <p:nvGraphicFramePr>
          <p:cNvPr id="94" name="Table 93">
            <a:extLst>
              <a:ext uri="{FF2B5EF4-FFF2-40B4-BE49-F238E27FC236}">
                <a16:creationId xmlns:a16="http://schemas.microsoft.com/office/drawing/2014/main" id="{F259B8D1-B590-09F8-E966-86BFEEDF8319}"/>
              </a:ext>
            </a:extLst>
          </p:cNvPr>
          <p:cNvGraphicFramePr>
            <a:graphicFrameLocks noGrp="1"/>
          </p:cNvGraphicFramePr>
          <p:nvPr>
            <p:extLst>
              <p:ext uri="{D42A27DB-BD31-4B8C-83A1-F6EECF244321}">
                <p14:modId xmlns:p14="http://schemas.microsoft.com/office/powerpoint/2010/main" val="75883042"/>
              </p:ext>
            </p:extLst>
          </p:nvPr>
        </p:nvGraphicFramePr>
        <p:xfrm>
          <a:off x="174660" y="2075381"/>
          <a:ext cx="14055048" cy="5378124"/>
        </p:xfrm>
        <a:graphic>
          <a:graphicData uri="http://schemas.openxmlformats.org/drawingml/2006/table">
            <a:tbl>
              <a:tblPr bandRow="1">
                <a:tableStyleId>{C083E6E3-FA7D-4D7B-A595-EF9225AFEA82}</a:tableStyleId>
              </a:tblPr>
              <a:tblGrid>
                <a:gridCol w="1003932">
                  <a:extLst>
                    <a:ext uri="{9D8B030D-6E8A-4147-A177-3AD203B41FA5}">
                      <a16:colId xmlns:a16="http://schemas.microsoft.com/office/drawing/2014/main" val="728019562"/>
                    </a:ext>
                  </a:extLst>
                </a:gridCol>
                <a:gridCol w="1003932">
                  <a:extLst>
                    <a:ext uri="{9D8B030D-6E8A-4147-A177-3AD203B41FA5}">
                      <a16:colId xmlns:a16="http://schemas.microsoft.com/office/drawing/2014/main" val="1828191170"/>
                    </a:ext>
                  </a:extLst>
                </a:gridCol>
                <a:gridCol w="1003932">
                  <a:extLst>
                    <a:ext uri="{9D8B030D-6E8A-4147-A177-3AD203B41FA5}">
                      <a16:colId xmlns:a16="http://schemas.microsoft.com/office/drawing/2014/main" val="3999799042"/>
                    </a:ext>
                  </a:extLst>
                </a:gridCol>
                <a:gridCol w="1003932">
                  <a:extLst>
                    <a:ext uri="{9D8B030D-6E8A-4147-A177-3AD203B41FA5}">
                      <a16:colId xmlns:a16="http://schemas.microsoft.com/office/drawing/2014/main" val="368068330"/>
                    </a:ext>
                  </a:extLst>
                </a:gridCol>
                <a:gridCol w="1003932">
                  <a:extLst>
                    <a:ext uri="{9D8B030D-6E8A-4147-A177-3AD203B41FA5}">
                      <a16:colId xmlns:a16="http://schemas.microsoft.com/office/drawing/2014/main" val="3504845014"/>
                    </a:ext>
                  </a:extLst>
                </a:gridCol>
                <a:gridCol w="1003932">
                  <a:extLst>
                    <a:ext uri="{9D8B030D-6E8A-4147-A177-3AD203B41FA5}">
                      <a16:colId xmlns:a16="http://schemas.microsoft.com/office/drawing/2014/main" val="806198463"/>
                    </a:ext>
                  </a:extLst>
                </a:gridCol>
                <a:gridCol w="1003932">
                  <a:extLst>
                    <a:ext uri="{9D8B030D-6E8A-4147-A177-3AD203B41FA5}">
                      <a16:colId xmlns:a16="http://schemas.microsoft.com/office/drawing/2014/main" val="2881971697"/>
                    </a:ext>
                  </a:extLst>
                </a:gridCol>
                <a:gridCol w="1003932">
                  <a:extLst>
                    <a:ext uri="{9D8B030D-6E8A-4147-A177-3AD203B41FA5}">
                      <a16:colId xmlns:a16="http://schemas.microsoft.com/office/drawing/2014/main" val="188851902"/>
                    </a:ext>
                  </a:extLst>
                </a:gridCol>
                <a:gridCol w="1003932">
                  <a:extLst>
                    <a:ext uri="{9D8B030D-6E8A-4147-A177-3AD203B41FA5}">
                      <a16:colId xmlns:a16="http://schemas.microsoft.com/office/drawing/2014/main" val="3573762228"/>
                    </a:ext>
                  </a:extLst>
                </a:gridCol>
                <a:gridCol w="1003932">
                  <a:extLst>
                    <a:ext uri="{9D8B030D-6E8A-4147-A177-3AD203B41FA5}">
                      <a16:colId xmlns:a16="http://schemas.microsoft.com/office/drawing/2014/main" val="823951100"/>
                    </a:ext>
                  </a:extLst>
                </a:gridCol>
                <a:gridCol w="1003932">
                  <a:extLst>
                    <a:ext uri="{9D8B030D-6E8A-4147-A177-3AD203B41FA5}">
                      <a16:colId xmlns:a16="http://schemas.microsoft.com/office/drawing/2014/main" val="3148640607"/>
                    </a:ext>
                  </a:extLst>
                </a:gridCol>
                <a:gridCol w="1003932">
                  <a:extLst>
                    <a:ext uri="{9D8B030D-6E8A-4147-A177-3AD203B41FA5}">
                      <a16:colId xmlns:a16="http://schemas.microsoft.com/office/drawing/2014/main" val="2410953566"/>
                    </a:ext>
                  </a:extLst>
                </a:gridCol>
                <a:gridCol w="1003932">
                  <a:extLst>
                    <a:ext uri="{9D8B030D-6E8A-4147-A177-3AD203B41FA5}">
                      <a16:colId xmlns:a16="http://schemas.microsoft.com/office/drawing/2014/main" val="1462210233"/>
                    </a:ext>
                  </a:extLst>
                </a:gridCol>
                <a:gridCol w="1003932">
                  <a:extLst>
                    <a:ext uri="{9D8B030D-6E8A-4147-A177-3AD203B41FA5}">
                      <a16:colId xmlns:a16="http://schemas.microsoft.com/office/drawing/2014/main" val="3348203268"/>
                    </a:ext>
                  </a:extLst>
                </a:gridCol>
              </a:tblGrid>
              <a:tr h="1150704">
                <a:tc>
                  <a:txBody>
                    <a:bodyPr/>
                    <a:lstStyle/>
                    <a:p>
                      <a:pPr algn="ctr" fontAlgn="b">
                        <a:buNone/>
                      </a:pPr>
                      <a:r>
                        <a:rPr lang="en-US" sz="1200" b="1" u="none" strike="noStrike" dirty="0">
                          <a:solidFill>
                            <a:srgbClr val="000000"/>
                          </a:solidFill>
                          <a:effectLst/>
                        </a:rPr>
                        <a:t>sample number</a:t>
                      </a:r>
                      <a:endParaRPr lang="en-US"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Cumulative Oil (M m3)_1</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Cumulative Oil (M m3)_3</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Cumulative Oil (M m3)_5</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Cumulative Oil (M m3)_7</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Cumulative Oil (M m3)_9</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Cumulative Oil (M m3)_11</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Oil Rate (m3/day)_1</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Oil Rate (m3/day)_3</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Oil Rate (m3/day)_5</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Oil Rate (m3/day)_7</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Oil Rate (m3/day)_9</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Oil Rate (m3/day)_11</a:t>
                      </a:r>
                      <a:endParaRPr lang="en-US"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buNone/>
                      </a:pPr>
                      <a:r>
                        <a:rPr lang="en-US" sz="1200" b="1" u="none" strike="noStrike" dirty="0">
                          <a:solidFill>
                            <a:srgbClr val="000000"/>
                          </a:solidFill>
                          <a:effectLst/>
                        </a:rPr>
                        <a:t>Initial </a:t>
                      </a:r>
                      <a:r>
                        <a:rPr lang="en-US" sz="1200" b="1" u="none" strike="noStrike" dirty="0" err="1">
                          <a:solidFill>
                            <a:srgbClr val="000000"/>
                          </a:solidFill>
                          <a:effectLst/>
                        </a:rPr>
                        <a:t>Sw</a:t>
                      </a:r>
                      <a:endParaRPr lang="en-US" sz="1200" b="1"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04363018"/>
                  </a:ext>
                </a:extLst>
              </a:tr>
              <a:tr h="845484">
                <a:tc>
                  <a:txBody>
                    <a:bodyPr/>
                    <a:lstStyle/>
                    <a:p>
                      <a:pPr algn="ctr" fontAlgn="b">
                        <a:buNone/>
                      </a:pPr>
                      <a:r>
                        <a:rPr lang="en-US" sz="1400" b="1" u="none" strike="noStrike" dirty="0">
                          <a:solidFill>
                            <a:srgbClr val="000000"/>
                          </a:solidFill>
                          <a:effectLst/>
                        </a:rPr>
                        <a:t>1</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en-US" sz="1400" b="0" u="none" strike="noStrike" dirty="0">
                          <a:solidFill>
                            <a:srgbClr val="000000"/>
                          </a:solidFill>
                          <a:effectLst/>
                        </a:rPr>
                        <a:t>0.000681</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25.471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49.735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73.408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96.928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119.58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980.04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410.07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397.78</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388.08</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379.36</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371.3</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0.25</a:t>
                      </a:r>
                      <a:endParaRPr lang="en-US" sz="1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35151582"/>
                  </a:ext>
                </a:extLst>
              </a:tr>
              <a:tr h="845484">
                <a:tc>
                  <a:txBody>
                    <a:bodyPr/>
                    <a:lstStyle/>
                    <a:p>
                      <a:pPr algn="ctr" fontAlgn="b">
                        <a:buNone/>
                      </a:pPr>
                      <a:r>
                        <a:rPr lang="en-US" sz="1400" b="1" u="none" strike="noStrike" dirty="0">
                          <a:solidFill>
                            <a:srgbClr val="000000"/>
                          </a:solidFill>
                          <a:effectLst/>
                        </a:rPr>
                        <a:t>2</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en-US" sz="1400" b="0" u="none" strike="noStrike" dirty="0">
                          <a:solidFill>
                            <a:srgbClr val="000000"/>
                          </a:solidFill>
                          <a:effectLst/>
                        </a:rPr>
                        <a:t>0.003307</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118.83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218.46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302.95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378.49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444.91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4762.3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1828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1578.2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1385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1218.4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1088.8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0.23</a:t>
                      </a:r>
                      <a:endParaRPr lang="en-US" sz="1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72873638"/>
                  </a:ext>
                </a:extLst>
              </a:tr>
              <a:tr h="845484">
                <a:tc>
                  <a:txBody>
                    <a:bodyPr/>
                    <a:lstStyle/>
                    <a:p>
                      <a:pPr algn="ctr" fontAlgn="b">
                        <a:buNone/>
                      </a:pPr>
                      <a:r>
                        <a:rPr lang="en-US" sz="1400" b="1" u="none" strike="noStrike" dirty="0">
                          <a:solidFill>
                            <a:srgbClr val="000000"/>
                          </a:solidFill>
                          <a:effectLst/>
                        </a:rPr>
                        <a:t>3</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en-US" sz="1400" b="0" u="none" strike="noStrike" dirty="0">
                          <a:solidFill>
                            <a:srgbClr val="000000"/>
                          </a:solidFill>
                          <a:effectLst/>
                        </a:rPr>
                        <a:t>0.001104</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45.529</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87.461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127.69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167.11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204.59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1590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725.02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687.42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659.53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635.76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614.49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0.21</a:t>
                      </a:r>
                      <a:endParaRPr lang="en-US" sz="1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154872"/>
                  </a:ext>
                </a:extLst>
              </a:tr>
              <a:tr h="845484">
                <a:tc>
                  <a:txBody>
                    <a:bodyPr/>
                    <a:lstStyle/>
                    <a:p>
                      <a:pPr algn="ctr" fontAlgn="b">
                        <a:buNone/>
                      </a:pPr>
                      <a:r>
                        <a:rPr lang="en-US" sz="1400" b="1" u="none" strike="noStrike" dirty="0">
                          <a:solidFill>
                            <a:srgbClr val="000000"/>
                          </a:solidFill>
                          <a:effectLst/>
                        </a:rPr>
                        <a:t>4</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buNone/>
                      </a:pPr>
                      <a:r>
                        <a:rPr lang="en-US" sz="1400" b="0" u="none" strike="noStrike" dirty="0">
                          <a:solidFill>
                            <a:srgbClr val="000000"/>
                          </a:solidFill>
                          <a:effectLst/>
                        </a:rPr>
                        <a:t>0.003663</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138.67</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259.88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369.82</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470.76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558.22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5274.3</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2199.3</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1987.1</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1802.2</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1628.1</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1433.7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0.25</a:t>
                      </a:r>
                      <a:endParaRPr lang="en-US" sz="14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7208151"/>
                  </a:ext>
                </a:extLst>
              </a:tr>
              <a:tr h="845484">
                <a:tc>
                  <a:txBody>
                    <a:bodyPr/>
                    <a:lstStyle/>
                    <a:p>
                      <a:pPr algn="ctr" fontAlgn="b">
                        <a:buNone/>
                      </a:pPr>
                      <a:r>
                        <a:rPr lang="en-US" sz="1400" b="1" u="none" strike="noStrike" dirty="0">
                          <a:solidFill>
                            <a:srgbClr val="000000"/>
                          </a:solidFill>
                          <a:effectLst/>
                        </a:rPr>
                        <a:t>5</a:t>
                      </a:r>
                      <a:endParaRPr lang="en-US" sz="14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0.000214</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9.7412</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19.257</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28.656</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38.117</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47.345</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307.56</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159.06</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156</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154.09</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152.59</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151.28</a:t>
                      </a:r>
                      <a:endParaRPr lang="en-US" sz="1400" b="0" i="0" u="none" strike="noStrike" dirty="0">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buNone/>
                      </a:pPr>
                      <a:r>
                        <a:rPr lang="en-US" sz="1400" b="0" u="none" strike="noStrike" dirty="0">
                          <a:solidFill>
                            <a:srgbClr val="000000"/>
                          </a:solidFill>
                          <a:effectLst/>
                        </a:rPr>
                        <a:t>0.22</a:t>
                      </a:r>
                      <a:endParaRPr lang="en-US" sz="14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5505849"/>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93790" y="635318"/>
            <a:ext cx="6407944" cy="5977890"/>
          </a:xfrm>
          <a:prstGeom prst="roundRect">
            <a:avLst>
              <a:gd name="adj" fmla="val 2447"/>
            </a:avLst>
          </a:prstGeom>
          <a:solidFill>
            <a:srgbClr val="F9F6F0"/>
          </a:solidFill>
          <a:ln w="30480">
            <a:solidFill>
              <a:srgbClr val="D4CEC3"/>
            </a:solidFill>
            <a:prstDash val="solid"/>
          </a:ln>
        </p:spPr>
      </p:sp>
      <p:sp>
        <p:nvSpPr>
          <p:cNvPr id="3" name="Shape 1"/>
          <p:cNvSpPr/>
          <p:nvPr/>
        </p:nvSpPr>
        <p:spPr>
          <a:xfrm>
            <a:off x="763310" y="635318"/>
            <a:ext cx="121920" cy="5977890"/>
          </a:xfrm>
          <a:prstGeom prst="roundRect">
            <a:avLst>
              <a:gd name="adj" fmla="val 27907"/>
            </a:avLst>
          </a:prstGeom>
          <a:solidFill>
            <a:srgbClr val="D3C5B6"/>
          </a:solidFill>
          <a:ln/>
        </p:spPr>
      </p:sp>
      <p:sp>
        <p:nvSpPr>
          <p:cNvPr id="4" name="Text 2"/>
          <p:cNvSpPr/>
          <p:nvPr/>
        </p:nvSpPr>
        <p:spPr>
          <a:xfrm>
            <a:off x="1142524" y="892612"/>
            <a:ext cx="3740944"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Reshaping to Wide Format</a:t>
            </a:r>
            <a:endParaRPr lang="en-US" sz="2200" dirty="0"/>
          </a:p>
        </p:txBody>
      </p:sp>
      <p:sp>
        <p:nvSpPr>
          <p:cNvPr id="5" name="Text 3"/>
          <p:cNvSpPr/>
          <p:nvPr/>
        </p:nvSpPr>
        <p:spPr>
          <a:xfrm>
            <a:off x="1142524" y="1383030"/>
            <a:ext cx="5801916" cy="220027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Original data, structured in a "long" format with six monthly entries per sample, is reshaped using </a:t>
            </a:r>
            <a:r>
              <a:rPr lang="en-US" sz="1750" dirty="0">
                <a:solidFill>
                  <a:srgbClr val="746558"/>
                </a:solidFill>
                <a:highlight>
                  <a:srgbClr val="ECE9E3"/>
                </a:highlight>
                <a:latin typeface="Consolas" pitchFamily="34" charset="0"/>
                <a:ea typeface="Consolas" pitchFamily="34" charset="-122"/>
                <a:cs typeface="Consolas" pitchFamily="34" charset="-120"/>
              </a:rPr>
              <a:t>pivot_table</a:t>
            </a:r>
            <a:r>
              <a:rPr lang="en-US" sz="1750" dirty="0">
                <a:solidFill>
                  <a:srgbClr val="746558"/>
                </a:solidFill>
                <a:latin typeface="Gelasio" pitchFamily="34" charset="0"/>
                <a:ea typeface="Gelasio" pitchFamily="34" charset="-122"/>
                <a:cs typeface="Gelasio" pitchFamily="34" charset="-120"/>
              </a:rPr>
              <a:t>. This transformation yields a "wide" format, where each sample corresponds to a single row with 12 distinct columns for Oil Rate and Cumulative Oil across six-time steps.</a:t>
            </a:r>
            <a:endParaRPr lang="en-US" sz="1750" dirty="0"/>
          </a:p>
        </p:txBody>
      </p:sp>
      <p:sp>
        <p:nvSpPr>
          <p:cNvPr id="6" name="Shape 4"/>
          <p:cNvSpPr/>
          <p:nvPr/>
        </p:nvSpPr>
        <p:spPr>
          <a:xfrm>
            <a:off x="1142524" y="3838456"/>
            <a:ext cx="5801916" cy="2517458"/>
          </a:xfrm>
          <a:prstGeom prst="roundRect">
            <a:avLst>
              <a:gd name="adj" fmla="val 1352"/>
            </a:avLst>
          </a:prstGeom>
          <a:solidFill>
            <a:srgbClr val="ECE9E3"/>
          </a:solidFill>
          <a:ln/>
        </p:spPr>
      </p:sp>
      <p:sp>
        <p:nvSpPr>
          <p:cNvPr id="7" name="Shape 5"/>
          <p:cNvSpPr/>
          <p:nvPr/>
        </p:nvSpPr>
        <p:spPr>
          <a:xfrm>
            <a:off x="1131213" y="3838456"/>
            <a:ext cx="5824537" cy="2517458"/>
          </a:xfrm>
          <a:prstGeom prst="roundRect">
            <a:avLst>
              <a:gd name="adj" fmla="val 1352"/>
            </a:avLst>
          </a:prstGeom>
          <a:solidFill>
            <a:srgbClr val="ECE9E3"/>
          </a:solidFill>
          <a:ln/>
        </p:spPr>
      </p:sp>
      <p:sp>
        <p:nvSpPr>
          <p:cNvPr id="8" name="Text 6"/>
          <p:cNvSpPr/>
          <p:nvPr/>
        </p:nvSpPr>
        <p:spPr>
          <a:xfrm>
            <a:off x="1358027" y="4008477"/>
            <a:ext cx="5370909" cy="217741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data_pivot = </a:t>
            </a:r>
            <a:r>
              <a:rPr lang="en-US" sz="1750" dirty="0" err="1">
                <a:solidFill>
                  <a:srgbClr val="746558"/>
                </a:solidFill>
                <a:highlight>
                  <a:srgbClr val="ECE9E3"/>
                </a:highlight>
                <a:latin typeface="Consolas" pitchFamily="34" charset="0"/>
                <a:ea typeface="Consolas" pitchFamily="34" charset="-122"/>
                <a:cs typeface="Consolas" pitchFamily="34" charset="-120"/>
              </a:rPr>
              <a:t>df_filtered.pivot_table</a:t>
            </a:r>
            <a:r>
              <a:rPr lang="en-US" sz="1750" dirty="0">
                <a:solidFill>
                  <a:srgbClr val="746558"/>
                </a:solidFill>
                <a:highlight>
                  <a:srgbClr val="ECE9E3"/>
                </a:highlight>
                <a:latin typeface="Consolas" pitchFamily="34" charset="0"/>
                <a:ea typeface="Consolas" pitchFamily="34" charset="-122"/>
                <a:cs typeface="Consolas" pitchFamily="34" charset="-120"/>
              </a:rPr>
              <a:t>(</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index='sample number’,</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  columns='Month (2026)’,</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  values=['Oil Rate (m3/day)', 'Cumulative Oil (M m3)'])</a:t>
            </a:r>
            <a:endParaRPr lang="en-US" sz="1750" dirty="0"/>
          </a:p>
        </p:txBody>
      </p:sp>
      <p:sp>
        <p:nvSpPr>
          <p:cNvPr id="9" name="Shape 7"/>
          <p:cNvSpPr/>
          <p:nvPr/>
        </p:nvSpPr>
        <p:spPr>
          <a:xfrm>
            <a:off x="7428548" y="635318"/>
            <a:ext cx="6408063" cy="5977890"/>
          </a:xfrm>
          <a:prstGeom prst="roundRect">
            <a:avLst>
              <a:gd name="adj" fmla="val 2447"/>
            </a:avLst>
          </a:prstGeom>
          <a:solidFill>
            <a:srgbClr val="F9F6F0"/>
          </a:solidFill>
          <a:ln w="30480">
            <a:solidFill>
              <a:srgbClr val="D4CEC3"/>
            </a:solidFill>
            <a:prstDash val="solid"/>
          </a:ln>
        </p:spPr>
      </p:sp>
      <p:sp>
        <p:nvSpPr>
          <p:cNvPr id="10" name="Shape 8"/>
          <p:cNvSpPr/>
          <p:nvPr/>
        </p:nvSpPr>
        <p:spPr>
          <a:xfrm>
            <a:off x="7398067" y="635318"/>
            <a:ext cx="121920" cy="5977890"/>
          </a:xfrm>
          <a:prstGeom prst="roundRect">
            <a:avLst>
              <a:gd name="adj" fmla="val 27907"/>
            </a:avLst>
          </a:prstGeom>
          <a:solidFill>
            <a:srgbClr val="D3C5B6"/>
          </a:solidFill>
          <a:ln/>
        </p:spPr>
      </p:sp>
      <p:sp>
        <p:nvSpPr>
          <p:cNvPr id="11" name="Text 9"/>
          <p:cNvSpPr/>
          <p:nvPr/>
        </p:nvSpPr>
        <p:spPr>
          <a:xfrm>
            <a:off x="7777282" y="892612"/>
            <a:ext cx="348198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Handling Missing Values</a:t>
            </a:r>
            <a:endParaRPr lang="en-US" sz="2200" dirty="0"/>
          </a:p>
        </p:txBody>
      </p:sp>
      <p:sp>
        <p:nvSpPr>
          <p:cNvPr id="12" name="Text 10"/>
          <p:cNvSpPr/>
          <p:nvPr/>
        </p:nvSpPr>
        <p:spPr>
          <a:xfrm>
            <a:off x="7777282" y="1383030"/>
            <a:ext cx="5802035"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Post-pivot, column names are simplified, and any remaining missing values are addressed via mean imputation. While more complex methods exist, mean imputation was chosen for its simplicity and to avoid pre-normalization. A final check confirms data cleanliness.</a:t>
            </a:r>
            <a:endParaRPr lang="en-US" sz="1750" dirty="0"/>
          </a:p>
        </p:txBody>
      </p:sp>
      <p:sp>
        <p:nvSpPr>
          <p:cNvPr id="13" name="Shape 11"/>
          <p:cNvSpPr/>
          <p:nvPr/>
        </p:nvSpPr>
        <p:spPr>
          <a:xfrm>
            <a:off x="7777282" y="3452693"/>
            <a:ext cx="5802035" cy="1791652"/>
          </a:xfrm>
          <a:prstGeom prst="roundRect">
            <a:avLst>
              <a:gd name="adj" fmla="val 1899"/>
            </a:avLst>
          </a:prstGeom>
          <a:solidFill>
            <a:srgbClr val="ECE9E3"/>
          </a:solidFill>
          <a:ln/>
        </p:spPr>
      </p:sp>
      <p:sp>
        <p:nvSpPr>
          <p:cNvPr id="14" name="Shape 12"/>
          <p:cNvSpPr/>
          <p:nvPr/>
        </p:nvSpPr>
        <p:spPr>
          <a:xfrm>
            <a:off x="7765971" y="3452693"/>
            <a:ext cx="5824657" cy="1791652"/>
          </a:xfrm>
          <a:prstGeom prst="roundRect">
            <a:avLst>
              <a:gd name="adj" fmla="val 1899"/>
            </a:avLst>
          </a:prstGeom>
          <a:solidFill>
            <a:srgbClr val="ECE9E3"/>
          </a:solidFill>
          <a:ln/>
        </p:spPr>
      </p:sp>
      <p:sp>
        <p:nvSpPr>
          <p:cNvPr id="15" name="Text 13"/>
          <p:cNvSpPr/>
          <p:nvPr/>
        </p:nvSpPr>
        <p:spPr>
          <a:xfrm>
            <a:off x="7992785" y="3622715"/>
            <a:ext cx="5371028"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for col in data_pivot.columns:  </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if data_pivot[col].isnull().any():    mean_val = data_pivot[col].mean()    data_pivot[col].fillna(mean_val, inplace=True)</a:t>
            </a:r>
            <a:endParaRPr lang="en-US" sz="1750" dirty="0"/>
          </a:p>
        </p:txBody>
      </p:sp>
      <p:sp>
        <p:nvSpPr>
          <p:cNvPr id="16" name="Text 14"/>
          <p:cNvSpPr/>
          <p:nvPr/>
        </p:nvSpPr>
        <p:spPr>
          <a:xfrm>
            <a:off x="793790" y="686835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meticulous preprocessing step ensures our tabular data is precisely aligned and ready for integration with the image-based features, forming a robust foundation for our predictive model.</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4012" y="821769"/>
            <a:ext cx="3077885" cy="296466"/>
          </a:xfrm>
          <a:prstGeom prst="rect">
            <a:avLst/>
          </a:prstGeom>
          <a:noFill/>
          <a:ln/>
        </p:spPr>
        <p:txBody>
          <a:bodyPr wrap="none" lIns="0" tIns="0" rIns="0" bIns="0" rtlCol="0" anchor="t"/>
          <a:lstStyle/>
          <a:p>
            <a:pPr marL="0" indent="0" algn="l">
              <a:lnSpc>
                <a:spcPts val="2300"/>
              </a:lnSpc>
              <a:buNone/>
            </a:pPr>
            <a:r>
              <a:rPr lang="en-US" sz="1850" dirty="0">
                <a:solidFill>
                  <a:srgbClr val="484237"/>
                </a:solidFill>
                <a:latin typeface="Gelasio Semi Bold" pitchFamily="34" charset="0"/>
                <a:ea typeface="Gelasio Semi Bold" pitchFamily="34" charset="-122"/>
                <a:cs typeface="Gelasio Semi Bold" pitchFamily="34" charset="-120"/>
              </a:rPr>
              <a:t>Data Validation &amp; Insights</a:t>
            </a:r>
            <a:endParaRPr lang="en-US" sz="1850" dirty="0"/>
          </a:p>
        </p:txBody>
      </p:sp>
      <p:sp>
        <p:nvSpPr>
          <p:cNvPr id="4" name="Text 1"/>
          <p:cNvSpPr/>
          <p:nvPr/>
        </p:nvSpPr>
        <p:spPr>
          <a:xfrm>
            <a:off x="664012" y="1331595"/>
            <a:ext cx="7815977" cy="606743"/>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After preprocessing, it’s critical to validate the dataset's integrity. We verify dimensions and confirm the absence of missing values, revealing key insights into our data completeness.</a:t>
            </a:r>
            <a:endParaRPr lang="en-US" sz="1450" dirty="0"/>
          </a:p>
        </p:txBody>
      </p:sp>
      <p:sp>
        <p:nvSpPr>
          <p:cNvPr id="5" name="Text 2"/>
          <p:cNvSpPr/>
          <p:nvPr/>
        </p:nvSpPr>
        <p:spPr>
          <a:xfrm>
            <a:off x="664012" y="2151698"/>
            <a:ext cx="7815977" cy="91011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746558"/>
                </a:solidFill>
                <a:latin typeface="Gelasio" pitchFamily="34" charset="0"/>
                <a:ea typeface="Gelasio" pitchFamily="34" charset="-122"/>
                <a:cs typeface="Gelasio" pitchFamily="34" charset="-120"/>
              </a:rPr>
              <a:t>Dataset Dimensions:</a:t>
            </a:r>
            <a:r>
              <a:rPr lang="en-US" sz="1450" dirty="0">
                <a:solidFill>
                  <a:srgbClr val="746558"/>
                </a:solidFill>
                <a:latin typeface="Gelasio" pitchFamily="34" charset="0"/>
                <a:ea typeface="Gelasio" pitchFamily="34" charset="-122"/>
                <a:cs typeface="Gelasio" pitchFamily="34" charset="-120"/>
              </a:rPr>
              <a:t> The final DataFrame comprises 753 rows and 14 columns. The reduction from 756 initial samples confirms that 3 samples were entirely absent from the original tabular data.</a:t>
            </a:r>
            <a:endParaRPr lang="en-US" sz="1450" dirty="0"/>
          </a:p>
        </p:txBody>
      </p:sp>
      <p:sp>
        <p:nvSpPr>
          <p:cNvPr id="6" name="Text 3"/>
          <p:cNvSpPr/>
          <p:nvPr/>
        </p:nvSpPr>
        <p:spPr>
          <a:xfrm>
            <a:off x="664012" y="3128129"/>
            <a:ext cx="7815977" cy="91011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746558"/>
                </a:solidFill>
                <a:latin typeface="Gelasio" pitchFamily="34" charset="0"/>
                <a:ea typeface="Gelasio" pitchFamily="34" charset="-122"/>
                <a:cs typeface="Gelasio" pitchFamily="34" charset="-120"/>
              </a:rPr>
              <a:t>Image Alignment Requirement:</a:t>
            </a:r>
            <a:r>
              <a:rPr lang="en-US" sz="1450" dirty="0">
                <a:solidFill>
                  <a:srgbClr val="746558"/>
                </a:solidFill>
                <a:latin typeface="Gelasio" pitchFamily="34" charset="0"/>
                <a:ea typeface="Gelasio" pitchFamily="34" charset="-122"/>
                <a:cs typeface="Gelasio" pitchFamily="34" charset="-120"/>
              </a:rPr>
              <a:t> The observed 3 missing tabular samples necessitate a corresponding removal of their image data to maintain perfect alignment between the two modalities. This cross-validation is critical for model accuracy.</a:t>
            </a:r>
            <a:endParaRPr lang="en-US" sz="1450" dirty="0"/>
          </a:p>
        </p:txBody>
      </p:sp>
      <p:sp>
        <p:nvSpPr>
          <p:cNvPr id="7" name="Text 4"/>
          <p:cNvSpPr/>
          <p:nvPr/>
        </p:nvSpPr>
        <p:spPr>
          <a:xfrm>
            <a:off x="664012" y="4104561"/>
            <a:ext cx="7815977" cy="932974"/>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746558"/>
                </a:solidFill>
                <a:latin typeface="Gelasio" pitchFamily="34" charset="0"/>
                <a:ea typeface="Gelasio" pitchFamily="34" charset="-122"/>
                <a:cs typeface="Gelasio" pitchFamily="34" charset="-120"/>
              </a:rPr>
              <a:t>Cleanliness Confirmation:</a:t>
            </a:r>
            <a:r>
              <a:rPr lang="en-US" sz="1450" dirty="0">
                <a:solidFill>
                  <a:srgbClr val="746558"/>
                </a:solidFill>
                <a:latin typeface="Gelasio" pitchFamily="34" charset="0"/>
                <a:ea typeface="Gelasio" pitchFamily="34" charset="-122"/>
                <a:cs typeface="Gelasio" pitchFamily="34" charset="-120"/>
              </a:rPr>
              <a:t> A final check using </a:t>
            </a:r>
            <a:r>
              <a:rPr lang="en-US" sz="1450" dirty="0">
                <a:solidFill>
                  <a:srgbClr val="746558"/>
                </a:solidFill>
                <a:highlight>
                  <a:srgbClr val="ECE9E3"/>
                </a:highlight>
                <a:latin typeface="Consolas" pitchFamily="34" charset="0"/>
                <a:ea typeface="Consolas" pitchFamily="34" charset="-122"/>
                <a:cs typeface="Consolas" pitchFamily="34" charset="-120"/>
              </a:rPr>
              <a:t>.isna().sum()</a:t>
            </a:r>
            <a:r>
              <a:rPr lang="en-US" sz="1450" dirty="0">
                <a:solidFill>
                  <a:srgbClr val="746558"/>
                </a:solidFill>
                <a:latin typeface="Gelasio" pitchFamily="34" charset="0"/>
                <a:ea typeface="Gelasio" pitchFamily="34" charset="-122"/>
                <a:cs typeface="Gelasio" pitchFamily="34" charset="-120"/>
              </a:rPr>
              <a:t> verifies that the pivoted and imputed data is entirely free of missing values, making it ready for the next phase of modeling.</a:t>
            </a:r>
            <a:endParaRPr lang="en-US" sz="1450" dirty="0"/>
          </a:p>
        </p:txBody>
      </p:sp>
      <p:sp>
        <p:nvSpPr>
          <p:cNvPr id="8" name="Text 5"/>
          <p:cNvSpPr/>
          <p:nvPr/>
        </p:nvSpPr>
        <p:spPr>
          <a:xfrm>
            <a:off x="948571" y="5464254"/>
            <a:ext cx="7531418" cy="606743"/>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a:t>
            </a:r>
            <a:r>
              <a:rPr lang="en-US" sz="1450" dirty="0">
                <a:solidFill>
                  <a:srgbClr val="FF0000"/>
                </a:solidFill>
                <a:latin typeface="Gelasio" pitchFamily="34" charset="0"/>
                <a:ea typeface="Gelasio" pitchFamily="34" charset="-122"/>
                <a:cs typeface="Gelasio" pitchFamily="34" charset="-120"/>
              </a:rPr>
              <a:t>Garbage in, garbage out</a:t>
            </a:r>
            <a:r>
              <a:rPr lang="en-US" sz="1450" dirty="0">
                <a:solidFill>
                  <a:srgbClr val="746558"/>
                </a:solidFill>
                <a:latin typeface="Gelasio" pitchFamily="34" charset="0"/>
                <a:ea typeface="Gelasio" pitchFamily="34" charset="-122"/>
                <a:cs typeface="Gelasio" pitchFamily="34" charset="-120"/>
              </a:rPr>
              <a:t>" - Ensuring data quality at every step is paramount for reliable reservoir performance predictions.</a:t>
            </a:r>
            <a:endParaRPr lang="en-US" sz="1450" dirty="0"/>
          </a:p>
        </p:txBody>
      </p:sp>
      <p:sp>
        <p:nvSpPr>
          <p:cNvPr id="9" name="Shape 6"/>
          <p:cNvSpPr/>
          <p:nvPr/>
        </p:nvSpPr>
        <p:spPr>
          <a:xfrm>
            <a:off x="664012" y="5250894"/>
            <a:ext cx="22860" cy="1033462"/>
          </a:xfrm>
          <a:prstGeom prst="rect">
            <a:avLst/>
          </a:prstGeom>
          <a:solidFill>
            <a:srgbClr val="D3C5B6"/>
          </a:solidFill>
          <a:ln/>
        </p:spPr>
      </p:sp>
      <p:sp>
        <p:nvSpPr>
          <p:cNvPr id="10" name="Text 7"/>
          <p:cNvSpPr/>
          <p:nvPr/>
        </p:nvSpPr>
        <p:spPr>
          <a:xfrm>
            <a:off x="664012" y="6497717"/>
            <a:ext cx="7815977" cy="910114"/>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This validation ensures that our prepared tabular data forms a reliable and consistent foundation, ready for integration with the image features and subsequent machine learning tasks.</a:t>
            </a:r>
            <a:endParaRPr lang="en-US" sz="1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629722" y="494943"/>
            <a:ext cx="13370957" cy="845344"/>
          </a:xfrm>
          <a:prstGeom prst="roundRect">
            <a:avLst>
              <a:gd name="adj" fmla="val 3193"/>
            </a:avLst>
          </a:prstGeom>
          <a:solidFill>
            <a:srgbClr val="ECE9E3"/>
          </a:solidFill>
          <a:ln/>
        </p:spPr>
      </p:sp>
      <p:sp>
        <p:nvSpPr>
          <p:cNvPr id="3" name="Shape 1"/>
          <p:cNvSpPr/>
          <p:nvPr/>
        </p:nvSpPr>
        <p:spPr>
          <a:xfrm>
            <a:off x="620792" y="494943"/>
            <a:ext cx="13388816" cy="845344"/>
          </a:xfrm>
          <a:prstGeom prst="roundRect">
            <a:avLst>
              <a:gd name="adj" fmla="val 3193"/>
            </a:avLst>
          </a:prstGeom>
          <a:solidFill>
            <a:srgbClr val="ECE9E3"/>
          </a:solidFill>
          <a:ln/>
        </p:spPr>
      </p:sp>
      <p:sp>
        <p:nvSpPr>
          <p:cNvPr id="4" name="Text 2"/>
          <p:cNvSpPr/>
          <p:nvPr/>
        </p:nvSpPr>
        <p:spPr>
          <a:xfrm>
            <a:off x="800695" y="629841"/>
            <a:ext cx="13029009" cy="575548"/>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highlight>
                  <a:srgbClr val="ECE9E3"/>
                </a:highlight>
                <a:latin typeface="Consolas" pitchFamily="34" charset="0"/>
                <a:ea typeface="Consolas" pitchFamily="34" charset="-122"/>
                <a:cs typeface="Consolas" pitchFamily="34" charset="-120"/>
              </a:rPr>
              <a:t>data_pivot.shape                </a:t>
            </a:r>
            <a:endParaRPr lang="en-US" sz="1400" dirty="0"/>
          </a:p>
        </p:txBody>
      </p:sp>
      <p:sp>
        <p:nvSpPr>
          <p:cNvPr id="5" name="Text 3"/>
          <p:cNvSpPr/>
          <p:nvPr/>
        </p:nvSpPr>
        <p:spPr>
          <a:xfrm>
            <a:off x="629722" y="1542693"/>
            <a:ext cx="13370957" cy="287774"/>
          </a:xfrm>
          <a:prstGeom prst="rect">
            <a:avLst/>
          </a:prstGeom>
          <a:noFill/>
          <a:ln/>
        </p:spPr>
        <p:txBody>
          <a:bodyPr wrap="non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(753, 14)</a:t>
            </a:r>
            <a:endParaRPr lang="en-US" sz="1400" dirty="0"/>
          </a:p>
        </p:txBody>
      </p:sp>
      <p:sp>
        <p:nvSpPr>
          <p:cNvPr id="6" name="Text 4"/>
          <p:cNvSpPr/>
          <p:nvPr/>
        </p:nvSpPr>
        <p:spPr>
          <a:xfrm>
            <a:off x="629722" y="2032873"/>
            <a:ext cx="13370957" cy="287774"/>
          </a:xfrm>
          <a:prstGeom prst="rect">
            <a:avLst/>
          </a:prstGeom>
          <a:noFill/>
          <a:ln/>
        </p:spPr>
        <p:txBody>
          <a:bodyPr wrap="non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Finally, another check for missing values confirms that the pivoted and imputed data is clean and ready for the next stage.</a:t>
            </a:r>
            <a:endParaRPr lang="en-US" sz="1400" dirty="0"/>
          </a:p>
        </p:txBody>
      </p:sp>
      <p:sp>
        <p:nvSpPr>
          <p:cNvPr id="7" name="Shape 5"/>
          <p:cNvSpPr/>
          <p:nvPr/>
        </p:nvSpPr>
        <p:spPr>
          <a:xfrm>
            <a:off x="629722" y="2523053"/>
            <a:ext cx="13370957" cy="845344"/>
          </a:xfrm>
          <a:prstGeom prst="roundRect">
            <a:avLst>
              <a:gd name="adj" fmla="val 3193"/>
            </a:avLst>
          </a:prstGeom>
          <a:solidFill>
            <a:srgbClr val="ECE9E3"/>
          </a:solidFill>
          <a:ln/>
        </p:spPr>
      </p:sp>
      <p:sp>
        <p:nvSpPr>
          <p:cNvPr id="8" name="Shape 6"/>
          <p:cNvSpPr/>
          <p:nvPr/>
        </p:nvSpPr>
        <p:spPr>
          <a:xfrm>
            <a:off x="620792" y="2523053"/>
            <a:ext cx="13388816" cy="845344"/>
          </a:xfrm>
          <a:prstGeom prst="roundRect">
            <a:avLst>
              <a:gd name="adj" fmla="val 3193"/>
            </a:avLst>
          </a:prstGeom>
          <a:solidFill>
            <a:srgbClr val="ECE9E3"/>
          </a:solidFill>
          <a:ln/>
        </p:spPr>
      </p:sp>
      <p:sp>
        <p:nvSpPr>
          <p:cNvPr id="9" name="Text 7"/>
          <p:cNvSpPr/>
          <p:nvPr/>
        </p:nvSpPr>
        <p:spPr>
          <a:xfrm>
            <a:off x="800695" y="2657951"/>
            <a:ext cx="13029009" cy="575548"/>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highlight>
                  <a:srgbClr val="ECE9E3"/>
                </a:highlight>
                <a:latin typeface="Consolas" pitchFamily="34" charset="0"/>
                <a:ea typeface="Consolas" pitchFamily="34" charset="-122"/>
                <a:cs typeface="Consolas" pitchFamily="34" charset="-120"/>
              </a:rPr>
              <a:t>data_pivot.isna().sum()                </a:t>
            </a:r>
            <a:endParaRPr lang="en-US" sz="1400" dirty="0"/>
          </a:p>
        </p:txBody>
      </p:sp>
      <p:pic>
        <p:nvPicPr>
          <p:cNvPr id="10" name="Image 0" descr="preencoded.png"/>
          <p:cNvPicPr>
            <a:picLocks noChangeAspect="1"/>
          </p:cNvPicPr>
          <p:nvPr/>
        </p:nvPicPr>
        <p:blipFill>
          <a:blip r:embed="rId3"/>
          <a:stretch>
            <a:fillRect/>
          </a:stretch>
        </p:blipFill>
        <p:spPr>
          <a:xfrm>
            <a:off x="5770721" y="3570803"/>
            <a:ext cx="3088958" cy="3673554"/>
          </a:xfrm>
          <a:prstGeom prst="rect">
            <a:avLst/>
          </a:prstGeom>
        </p:spPr>
      </p:pic>
      <p:sp>
        <p:nvSpPr>
          <p:cNvPr id="11" name="Text 8"/>
          <p:cNvSpPr/>
          <p:nvPr/>
        </p:nvSpPr>
        <p:spPr>
          <a:xfrm>
            <a:off x="629722" y="7446764"/>
            <a:ext cx="13370957" cy="287774"/>
          </a:xfrm>
          <a:prstGeom prst="rect">
            <a:avLst/>
          </a:prstGeom>
          <a:noFill/>
          <a:ln/>
        </p:spPr>
        <p:txBody>
          <a:bodyPr wrap="none" lIns="0" tIns="0" rIns="0" bIns="0" rtlCol="0" anchor="t"/>
          <a:lstStyle/>
          <a:p>
            <a:pPr marL="0" indent="0" algn="l">
              <a:lnSpc>
                <a:spcPts val="2250"/>
              </a:lnSpc>
              <a:buNone/>
            </a:pP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16875" y="1054656"/>
            <a:ext cx="10186630" cy="640080"/>
          </a:xfrm>
          <a:prstGeom prst="rect">
            <a:avLst/>
          </a:prstGeom>
          <a:noFill/>
          <a:ln/>
        </p:spPr>
        <p:txBody>
          <a:bodyPr wrap="none" lIns="0" tIns="0" rIns="0" bIns="0" rtlCol="0" anchor="t"/>
          <a:lstStyle/>
          <a:p>
            <a:pPr marL="0" indent="0" algn="l">
              <a:lnSpc>
                <a:spcPts val="5000"/>
              </a:lnSpc>
              <a:buNone/>
            </a:pPr>
            <a:r>
              <a:rPr lang="en-US" sz="4000" dirty="0">
                <a:solidFill>
                  <a:srgbClr val="484237"/>
                </a:solidFill>
                <a:latin typeface="Gelasio Semi Bold" pitchFamily="34" charset="0"/>
                <a:ea typeface="Gelasio Semi Bold" pitchFamily="34" charset="-122"/>
                <a:cs typeface="Gelasio Semi Bold" pitchFamily="34" charset="-120"/>
              </a:rPr>
              <a:t>Two Approaches to Outlier Management</a:t>
            </a:r>
            <a:endParaRPr lang="en-US" sz="4000" dirty="0"/>
          </a:p>
        </p:txBody>
      </p:sp>
      <p:sp>
        <p:nvSpPr>
          <p:cNvPr id="3" name="Shape 1"/>
          <p:cNvSpPr/>
          <p:nvPr/>
        </p:nvSpPr>
        <p:spPr>
          <a:xfrm>
            <a:off x="716875" y="2104311"/>
            <a:ext cx="6495931" cy="4184928"/>
          </a:xfrm>
          <a:prstGeom prst="roundRect">
            <a:avLst>
              <a:gd name="adj" fmla="val 2622"/>
            </a:avLst>
          </a:prstGeom>
          <a:solidFill>
            <a:srgbClr val="F9F6F0"/>
          </a:solidFill>
          <a:ln w="22860">
            <a:solidFill>
              <a:srgbClr val="D4CEC3"/>
            </a:solidFill>
            <a:prstDash val="solid"/>
          </a:ln>
        </p:spPr>
      </p:sp>
      <p:sp>
        <p:nvSpPr>
          <p:cNvPr id="4" name="Shape 2"/>
          <p:cNvSpPr/>
          <p:nvPr/>
        </p:nvSpPr>
        <p:spPr>
          <a:xfrm>
            <a:off x="694015" y="2104311"/>
            <a:ext cx="91440" cy="4184928"/>
          </a:xfrm>
          <a:prstGeom prst="roundRect">
            <a:avLst>
              <a:gd name="adj" fmla="val 33600"/>
            </a:avLst>
          </a:prstGeom>
          <a:solidFill>
            <a:srgbClr val="D3C5B6"/>
          </a:solidFill>
          <a:ln/>
        </p:spPr>
      </p:sp>
      <p:sp>
        <p:nvSpPr>
          <p:cNvPr id="5" name="Text 3"/>
          <p:cNvSpPr/>
          <p:nvPr/>
        </p:nvSpPr>
        <p:spPr>
          <a:xfrm>
            <a:off x="1013103" y="2331958"/>
            <a:ext cx="5838230" cy="319921"/>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Post-Training Outlier Handling (main project)</a:t>
            </a:r>
            <a:endParaRPr lang="en-US" sz="2000" dirty="0"/>
          </a:p>
        </p:txBody>
      </p:sp>
      <p:sp>
        <p:nvSpPr>
          <p:cNvPr id="6" name="Text 4"/>
          <p:cNvSpPr/>
          <p:nvPr/>
        </p:nvSpPr>
        <p:spPr>
          <a:xfrm>
            <a:off x="1013103" y="2774752"/>
            <a:ext cx="5972056" cy="655320"/>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Train on full dataset, then implement outlier detection/handling during inference.</a:t>
            </a:r>
            <a:endParaRPr lang="en-US" sz="1600" dirty="0"/>
          </a:p>
        </p:txBody>
      </p:sp>
      <p:sp>
        <p:nvSpPr>
          <p:cNvPr id="7" name="Text 5"/>
          <p:cNvSpPr/>
          <p:nvPr/>
        </p:nvSpPr>
        <p:spPr>
          <a:xfrm>
            <a:off x="1013103" y="3552944"/>
            <a:ext cx="5972056" cy="32766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Model sees complete data distribution during training</a:t>
            </a:r>
            <a:endParaRPr lang="en-US" sz="1600" dirty="0"/>
          </a:p>
        </p:txBody>
      </p:sp>
      <p:sp>
        <p:nvSpPr>
          <p:cNvPr id="8" name="Text 6"/>
          <p:cNvSpPr/>
          <p:nvPr/>
        </p:nvSpPr>
        <p:spPr>
          <a:xfrm>
            <a:off x="1013103" y="3952280"/>
            <a:ext cx="5972056" cy="655320"/>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Can apply confidence thresholds or ensemble techniques to flag predictions on outlier inputs</a:t>
            </a:r>
            <a:endParaRPr lang="en-US" sz="1600" dirty="0"/>
          </a:p>
        </p:txBody>
      </p:sp>
      <p:sp>
        <p:nvSpPr>
          <p:cNvPr id="9" name="Text 7"/>
          <p:cNvSpPr/>
          <p:nvPr/>
        </p:nvSpPr>
        <p:spPr>
          <a:xfrm>
            <a:off x="1013103" y="4679275"/>
            <a:ext cx="5972056" cy="32766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Preserves information about data boundaries and edge cases</a:t>
            </a:r>
            <a:endParaRPr lang="en-US" sz="1600" dirty="0"/>
          </a:p>
        </p:txBody>
      </p:sp>
      <p:sp>
        <p:nvSpPr>
          <p:cNvPr id="10" name="Text 8"/>
          <p:cNvSpPr/>
          <p:nvPr/>
        </p:nvSpPr>
        <p:spPr>
          <a:xfrm>
            <a:off x="1013103" y="5078611"/>
            <a:ext cx="5972056" cy="32766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Risk: Model may be biased by extreme values during training</a:t>
            </a:r>
            <a:endParaRPr lang="en-US" sz="1600" dirty="0"/>
          </a:p>
        </p:txBody>
      </p:sp>
      <p:sp>
        <p:nvSpPr>
          <p:cNvPr id="11" name="Shape 9"/>
          <p:cNvSpPr/>
          <p:nvPr/>
        </p:nvSpPr>
        <p:spPr>
          <a:xfrm>
            <a:off x="7417594" y="2104311"/>
            <a:ext cx="6495931" cy="4184928"/>
          </a:xfrm>
          <a:prstGeom prst="roundRect">
            <a:avLst>
              <a:gd name="adj" fmla="val 2622"/>
            </a:avLst>
          </a:prstGeom>
          <a:solidFill>
            <a:srgbClr val="F9F6F0"/>
          </a:solidFill>
          <a:ln w="22860">
            <a:solidFill>
              <a:srgbClr val="D4CEC3"/>
            </a:solidFill>
            <a:prstDash val="solid"/>
          </a:ln>
        </p:spPr>
      </p:sp>
      <p:sp>
        <p:nvSpPr>
          <p:cNvPr id="12" name="Shape 10"/>
          <p:cNvSpPr/>
          <p:nvPr/>
        </p:nvSpPr>
        <p:spPr>
          <a:xfrm>
            <a:off x="7394734" y="2104311"/>
            <a:ext cx="91440" cy="4184928"/>
          </a:xfrm>
          <a:prstGeom prst="roundRect">
            <a:avLst>
              <a:gd name="adj" fmla="val 33600"/>
            </a:avLst>
          </a:prstGeom>
          <a:solidFill>
            <a:srgbClr val="D3C5B6"/>
          </a:solidFill>
          <a:ln/>
        </p:spPr>
      </p:sp>
      <p:sp>
        <p:nvSpPr>
          <p:cNvPr id="13" name="Text 11"/>
          <p:cNvSpPr/>
          <p:nvPr/>
        </p:nvSpPr>
        <p:spPr>
          <a:xfrm>
            <a:off x="7713821" y="2331958"/>
            <a:ext cx="5668804" cy="319921"/>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Pre-Training Outlier Removal (side poroject)</a:t>
            </a:r>
            <a:endParaRPr lang="en-US" sz="2000" dirty="0"/>
          </a:p>
        </p:txBody>
      </p:sp>
      <p:sp>
        <p:nvSpPr>
          <p:cNvPr id="14" name="Text 12"/>
          <p:cNvSpPr/>
          <p:nvPr/>
        </p:nvSpPr>
        <p:spPr>
          <a:xfrm>
            <a:off x="7713821" y="2774752"/>
            <a:ext cx="5972056" cy="655320"/>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Remove anomalous data points from the training dataset before model development.</a:t>
            </a:r>
            <a:endParaRPr lang="en-US" sz="1600" dirty="0"/>
          </a:p>
        </p:txBody>
      </p:sp>
      <p:sp>
        <p:nvSpPr>
          <p:cNvPr id="15" name="Text 13"/>
          <p:cNvSpPr/>
          <p:nvPr/>
        </p:nvSpPr>
        <p:spPr>
          <a:xfrm>
            <a:off x="7713821" y="3552944"/>
            <a:ext cx="5972056" cy="655320"/>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Ensures model learns from cleaner, more representative patterns</a:t>
            </a:r>
            <a:endParaRPr lang="en-US" sz="1600" dirty="0"/>
          </a:p>
        </p:txBody>
      </p:sp>
      <p:sp>
        <p:nvSpPr>
          <p:cNvPr id="16" name="Text 14"/>
          <p:cNvSpPr/>
          <p:nvPr/>
        </p:nvSpPr>
        <p:spPr>
          <a:xfrm>
            <a:off x="7713821" y="4279940"/>
            <a:ext cx="5972056" cy="655320"/>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Often employs statistical methods (z-score, IQR) or density-based approaches (DBSCAN, isolation forests)</a:t>
            </a:r>
            <a:endParaRPr lang="en-US" sz="1600" dirty="0"/>
          </a:p>
        </p:txBody>
      </p:sp>
      <p:sp>
        <p:nvSpPr>
          <p:cNvPr id="17" name="Text 15"/>
          <p:cNvSpPr/>
          <p:nvPr/>
        </p:nvSpPr>
        <p:spPr>
          <a:xfrm>
            <a:off x="7713821" y="5006935"/>
            <a:ext cx="5972056" cy="327660"/>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Reduces noise in gradient calculations during optimization</a:t>
            </a:r>
            <a:endParaRPr lang="en-US" sz="1600" dirty="0"/>
          </a:p>
        </p:txBody>
      </p:sp>
      <p:sp>
        <p:nvSpPr>
          <p:cNvPr id="18" name="Text 16"/>
          <p:cNvSpPr/>
          <p:nvPr/>
        </p:nvSpPr>
        <p:spPr>
          <a:xfrm>
            <a:off x="7713821" y="5406271"/>
            <a:ext cx="5972056" cy="655320"/>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746558"/>
                </a:solidFill>
                <a:latin typeface="Gelasio" pitchFamily="34" charset="0"/>
                <a:ea typeface="Gelasio" pitchFamily="34" charset="-122"/>
                <a:cs typeface="Gelasio" pitchFamily="34" charset="-120"/>
              </a:rPr>
              <a:t>Risk: May discard valuable edge cases that represent real-world scenarios</a:t>
            </a:r>
            <a:endParaRPr lang="en-US" sz="1600" dirty="0"/>
          </a:p>
        </p:txBody>
      </p:sp>
      <p:sp>
        <p:nvSpPr>
          <p:cNvPr id="19" name="Text 17"/>
          <p:cNvSpPr/>
          <p:nvPr/>
        </p:nvSpPr>
        <p:spPr>
          <a:xfrm>
            <a:off x="716875" y="6519624"/>
            <a:ext cx="13196649" cy="655320"/>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Both approaches require careful validation with domain experts to distinguish between true anomalies and rare but valid data points. The optimal strategy often depends on your specific dataset characteristics and business requirements.</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785098"/>
            <a:ext cx="8657749"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Understanding Outliers in Our Dataset</a:t>
            </a:r>
            <a:endParaRPr lang="en-US" sz="3550" dirty="0"/>
          </a:p>
        </p:txBody>
      </p:sp>
      <p:sp>
        <p:nvSpPr>
          <p:cNvPr id="3" name="Text 1"/>
          <p:cNvSpPr/>
          <p:nvPr/>
        </p:nvSpPr>
        <p:spPr>
          <a:xfrm>
            <a:off x="793790" y="1578888"/>
            <a:ext cx="6628567"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*This step has just used for side project </a:t>
            </a:r>
            <a:endParaRPr lang="en-US" sz="2650" dirty="0"/>
          </a:p>
        </p:txBody>
      </p:sp>
      <p:sp>
        <p:nvSpPr>
          <p:cNvPr id="4" name="Text 2"/>
          <p:cNvSpPr/>
          <p:nvPr/>
        </p:nvSpPr>
        <p:spPr>
          <a:xfrm>
            <a:off x="793790" y="2571155"/>
            <a:ext cx="4293632"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Why Outlier Detection Matters</a:t>
            </a:r>
            <a:endParaRPr lang="en-US" sz="2200" dirty="0"/>
          </a:p>
        </p:txBody>
      </p:sp>
      <p:sp>
        <p:nvSpPr>
          <p:cNvPr id="5" name="Text 3"/>
          <p:cNvSpPr/>
          <p:nvPr/>
        </p:nvSpPr>
        <p:spPr>
          <a:xfrm>
            <a:off x="793790" y="315229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Outliers can significantly skew model training, especially when working with:</a:t>
            </a:r>
            <a:endParaRPr lang="en-US" sz="1750" dirty="0"/>
          </a:p>
        </p:txBody>
      </p:sp>
      <p:sp>
        <p:nvSpPr>
          <p:cNvPr id="6" name="Text 4"/>
          <p:cNvSpPr/>
          <p:nvPr/>
        </p:nvSpPr>
        <p:spPr>
          <a:xfrm>
            <a:off x="793790" y="408217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Time-series data like our 12 target variables</a:t>
            </a:r>
            <a:endParaRPr lang="en-US" sz="1750" dirty="0"/>
          </a:p>
        </p:txBody>
      </p:sp>
      <p:sp>
        <p:nvSpPr>
          <p:cNvPr id="7" name="Text 5"/>
          <p:cNvSpPr/>
          <p:nvPr/>
        </p:nvSpPr>
        <p:spPr>
          <a:xfrm>
            <a:off x="793790" y="452437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Rate-based measurements (Oil Rate)</a:t>
            </a:r>
            <a:endParaRPr lang="en-US" sz="1750" dirty="0"/>
          </a:p>
        </p:txBody>
      </p:sp>
      <p:sp>
        <p:nvSpPr>
          <p:cNvPr id="8" name="Text 6"/>
          <p:cNvSpPr/>
          <p:nvPr/>
        </p:nvSpPr>
        <p:spPr>
          <a:xfrm>
            <a:off x="793790" y="496657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Cumulative calculations that amplify anomalies</a:t>
            </a:r>
            <a:endParaRPr lang="en-US" sz="1750" dirty="0"/>
          </a:p>
        </p:txBody>
      </p:sp>
      <p:sp>
        <p:nvSpPr>
          <p:cNvPr id="9" name="Text 7"/>
          <p:cNvSpPr/>
          <p:nvPr/>
        </p:nvSpPr>
        <p:spPr>
          <a:xfrm>
            <a:off x="793790" y="553354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Our experimental approach helps determine whether removing statistical outliers improves model performance on this particular dataset.</a:t>
            </a:r>
            <a:endParaRPr lang="en-US" sz="1750" dirty="0"/>
          </a:p>
        </p:txBody>
      </p:sp>
      <p:sp>
        <p:nvSpPr>
          <p:cNvPr id="10" name="Shape 8"/>
          <p:cNvSpPr/>
          <p:nvPr/>
        </p:nvSpPr>
        <p:spPr>
          <a:xfrm>
            <a:off x="7599521" y="2599492"/>
            <a:ext cx="6244709" cy="2678906"/>
          </a:xfrm>
          <a:prstGeom prst="roundRect">
            <a:avLst>
              <a:gd name="adj" fmla="val 1270"/>
            </a:avLst>
          </a:prstGeom>
          <a:solidFill>
            <a:srgbClr val="E2D9CF"/>
          </a:solidFill>
          <a:ln/>
        </p:spPr>
      </p:sp>
      <p:pic>
        <p:nvPicPr>
          <p:cNvPr id="11" name="Image 0" descr="preencoded.png"/>
          <p:cNvPicPr>
            <a:picLocks noChangeAspect="1"/>
          </p:cNvPicPr>
          <p:nvPr/>
        </p:nvPicPr>
        <p:blipFill>
          <a:blip r:embed="rId3"/>
          <a:stretch>
            <a:fillRect/>
          </a:stretch>
        </p:blipFill>
        <p:spPr>
          <a:xfrm>
            <a:off x="7826335" y="2893933"/>
            <a:ext cx="354330" cy="283488"/>
          </a:xfrm>
          <a:prstGeom prst="rect">
            <a:avLst/>
          </a:prstGeom>
        </p:spPr>
      </p:pic>
      <p:sp>
        <p:nvSpPr>
          <p:cNvPr id="12" name="Text 9"/>
          <p:cNvSpPr/>
          <p:nvPr/>
        </p:nvSpPr>
        <p:spPr>
          <a:xfrm>
            <a:off x="8407479" y="28829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Key Stats</a:t>
            </a:r>
            <a:endParaRPr lang="en-US" sz="2200" dirty="0"/>
          </a:p>
        </p:txBody>
      </p:sp>
      <p:sp>
        <p:nvSpPr>
          <p:cNvPr id="13" name="Text 10"/>
          <p:cNvSpPr/>
          <p:nvPr/>
        </p:nvSpPr>
        <p:spPr>
          <a:xfrm>
            <a:off x="8407479" y="3464123"/>
            <a:ext cx="5209937"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Original dataset: 753 samples</a:t>
            </a:r>
            <a:endParaRPr lang="en-US" sz="1750" dirty="0"/>
          </a:p>
        </p:txBody>
      </p:sp>
      <p:sp>
        <p:nvSpPr>
          <p:cNvPr id="14" name="Text 11"/>
          <p:cNvSpPr/>
          <p:nvPr/>
        </p:nvSpPr>
        <p:spPr>
          <a:xfrm>
            <a:off x="8407479" y="4031099"/>
            <a:ext cx="5209937"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Detected outliers: 45 samples (6%)</a:t>
            </a:r>
            <a:endParaRPr lang="en-US" sz="1750" dirty="0"/>
          </a:p>
        </p:txBody>
      </p:sp>
      <p:sp>
        <p:nvSpPr>
          <p:cNvPr id="15" name="Text 12"/>
          <p:cNvSpPr/>
          <p:nvPr/>
        </p:nvSpPr>
        <p:spPr>
          <a:xfrm>
            <a:off x="8407479" y="4598075"/>
            <a:ext cx="5209937"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Cleaned dataset: 708 samples</a:t>
            </a:r>
            <a:endParaRPr lang="en-US" sz="1750" dirty="0"/>
          </a:p>
        </p:txBody>
      </p:sp>
      <p:sp>
        <p:nvSpPr>
          <p:cNvPr id="16" name="Text 13"/>
          <p:cNvSpPr/>
          <p:nvPr/>
        </p:nvSpPr>
        <p:spPr>
          <a:xfrm>
            <a:off x="7599521" y="553354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We'll examine the boxplot visualization technique, apply the IQR method programmatically, then verify our results with a second visualization.</a:t>
            </a:r>
            <a:endParaRPr lang="en-US" sz="1750" dirty="0"/>
          </a:p>
        </p:txBody>
      </p:sp>
      <p:sp>
        <p:nvSpPr>
          <p:cNvPr id="17" name="Text 14"/>
          <p:cNvSpPr/>
          <p:nvPr/>
        </p:nvSpPr>
        <p:spPr>
          <a:xfrm>
            <a:off x="793790" y="708148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*Each step which has a sign of prime (" ' "), it's for side project on the other hand, it's for main project </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660446"/>
            <a:ext cx="8657749"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Understanding Outliers in Our Dataset</a:t>
            </a:r>
            <a:endParaRPr lang="en-US" sz="3550" dirty="0"/>
          </a:p>
        </p:txBody>
      </p:sp>
      <p:sp>
        <p:nvSpPr>
          <p:cNvPr id="3" name="Text 1"/>
          <p:cNvSpPr/>
          <p:nvPr/>
        </p:nvSpPr>
        <p:spPr>
          <a:xfrm>
            <a:off x="793790" y="2454235"/>
            <a:ext cx="7969448"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1. Initial Visualization: Identifying Outliers with Boxplots</a:t>
            </a:r>
            <a:endParaRPr lang="en-US" sz="2200" dirty="0"/>
          </a:p>
        </p:txBody>
      </p:sp>
      <p:sp>
        <p:nvSpPr>
          <p:cNvPr id="4" name="Shape 2"/>
          <p:cNvSpPr/>
          <p:nvPr/>
        </p:nvSpPr>
        <p:spPr>
          <a:xfrm>
            <a:off x="793790" y="3148727"/>
            <a:ext cx="6407944" cy="3420308"/>
          </a:xfrm>
          <a:prstGeom prst="roundRect">
            <a:avLst>
              <a:gd name="adj" fmla="val 995"/>
            </a:avLst>
          </a:prstGeom>
          <a:solidFill>
            <a:srgbClr val="F9F6F0"/>
          </a:solidFill>
          <a:ln w="30480">
            <a:solidFill>
              <a:srgbClr val="D4CEC3"/>
            </a:solidFill>
            <a:prstDash val="solid"/>
          </a:ln>
        </p:spPr>
      </p:sp>
      <p:sp>
        <p:nvSpPr>
          <p:cNvPr id="5" name="Text 3"/>
          <p:cNvSpPr/>
          <p:nvPr/>
        </p:nvSpPr>
        <p:spPr>
          <a:xfrm>
            <a:off x="1051084" y="3406021"/>
            <a:ext cx="2983349"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Visualization Process</a:t>
            </a:r>
            <a:endParaRPr lang="en-US" sz="2200" dirty="0"/>
          </a:p>
        </p:txBody>
      </p:sp>
      <p:sp>
        <p:nvSpPr>
          <p:cNvPr id="6" name="Text 4"/>
          <p:cNvSpPr/>
          <p:nvPr/>
        </p:nvSpPr>
        <p:spPr>
          <a:xfrm>
            <a:off x="1051084" y="3896439"/>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Generated boxplots for all 12 target variables using seaborn's boxplot function with a figure size of 18×8 to accommodate all variables.</a:t>
            </a:r>
            <a:endParaRPr lang="en-US" sz="1750" dirty="0"/>
          </a:p>
        </p:txBody>
      </p:sp>
      <p:sp>
        <p:nvSpPr>
          <p:cNvPr id="7" name="Text 5"/>
          <p:cNvSpPr/>
          <p:nvPr/>
        </p:nvSpPr>
        <p:spPr>
          <a:xfrm>
            <a:off x="1051084" y="5121235"/>
            <a:ext cx="5893356" cy="77152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plt.figure(figsize=(18, 8)) sns.boxplot(data=df_targets_for_plot)</a:t>
            </a:r>
            <a:endParaRPr lang="en-US" sz="1750" dirty="0"/>
          </a:p>
        </p:txBody>
      </p:sp>
      <p:sp>
        <p:nvSpPr>
          <p:cNvPr id="8" name="Shape 6"/>
          <p:cNvSpPr/>
          <p:nvPr/>
        </p:nvSpPr>
        <p:spPr>
          <a:xfrm>
            <a:off x="7428548" y="3148727"/>
            <a:ext cx="6408063" cy="3420308"/>
          </a:xfrm>
          <a:prstGeom prst="roundRect">
            <a:avLst>
              <a:gd name="adj" fmla="val 995"/>
            </a:avLst>
          </a:prstGeom>
          <a:solidFill>
            <a:srgbClr val="F9F6F0"/>
          </a:solidFill>
          <a:ln w="30480">
            <a:solidFill>
              <a:srgbClr val="D4CEC3"/>
            </a:solidFill>
            <a:prstDash val="solid"/>
          </a:ln>
        </p:spPr>
      </p:sp>
      <p:sp>
        <p:nvSpPr>
          <p:cNvPr id="9" name="Text 7"/>
          <p:cNvSpPr/>
          <p:nvPr/>
        </p:nvSpPr>
        <p:spPr>
          <a:xfrm>
            <a:off x="7685842" y="34060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Observations</a:t>
            </a:r>
            <a:endParaRPr lang="en-US" sz="2200" dirty="0"/>
          </a:p>
        </p:txBody>
      </p:sp>
      <p:sp>
        <p:nvSpPr>
          <p:cNvPr id="10" name="Text 8"/>
          <p:cNvSpPr/>
          <p:nvPr/>
        </p:nvSpPr>
        <p:spPr>
          <a:xfrm>
            <a:off x="7685842" y="3896439"/>
            <a:ext cx="589347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Points outside the whiskers represent statistical outliers</a:t>
            </a:r>
            <a:endParaRPr lang="en-US" sz="1750" dirty="0"/>
          </a:p>
        </p:txBody>
      </p:sp>
      <p:sp>
        <p:nvSpPr>
          <p:cNvPr id="11" name="Text 9"/>
          <p:cNvSpPr/>
          <p:nvPr/>
        </p:nvSpPr>
        <p:spPr>
          <a:xfrm>
            <a:off x="7685842" y="4701540"/>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Oil Rate variables showed significant outliers</a:t>
            </a:r>
            <a:endParaRPr lang="en-US" sz="1750" dirty="0"/>
          </a:p>
        </p:txBody>
      </p:sp>
      <p:sp>
        <p:nvSpPr>
          <p:cNvPr id="12" name="Text 10"/>
          <p:cNvSpPr/>
          <p:nvPr/>
        </p:nvSpPr>
        <p:spPr>
          <a:xfrm>
            <a:off x="7685842" y="5143738"/>
            <a:ext cx="589347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Cumulative Oil in later months contained extreme values</a:t>
            </a:r>
            <a:endParaRPr lang="en-US" sz="1750" dirty="0"/>
          </a:p>
        </p:txBody>
      </p:sp>
      <p:sp>
        <p:nvSpPr>
          <p:cNvPr id="13" name="Text 11"/>
          <p:cNvSpPr/>
          <p:nvPr/>
        </p:nvSpPr>
        <p:spPr>
          <a:xfrm>
            <a:off x="7685842" y="5948839"/>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Y-axis scale was dominated by these extreme points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27641"/>
            <a:ext cx="10394394"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Introduction to Reservoir Simulation</a:t>
            </a:r>
            <a:endParaRPr lang="en-US" sz="4450" dirty="0"/>
          </a:p>
        </p:txBody>
      </p:sp>
      <p:sp>
        <p:nvSpPr>
          <p:cNvPr id="3" name="Text 1"/>
          <p:cNvSpPr/>
          <p:nvPr/>
        </p:nvSpPr>
        <p:spPr>
          <a:xfrm>
            <a:off x="793790" y="2380655"/>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Reservoir simulation predicts hydrocarbon reservoir behavior using mathematical models of fluid flow through porous rock. It helps engineers understand production rates and optimize recovery strategies.</a:t>
            </a:r>
            <a:endParaRPr lang="en-US" sz="1750" dirty="0"/>
          </a:p>
        </p:txBody>
      </p:sp>
      <p:sp>
        <p:nvSpPr>
          <p:cNvPr id="4" name="Text 2"/>
          <p:cNvSpPr/>
          <p:nvPr/>
        </p:nvSpPr>
        <p:spPr>
          <a:xfrm>
            <a:off x="793790" y="4036338"/>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Traditional simulations involve complex partial differential equations, considering rock and fluid properties, but are computationally expensive.</a:t>
            </a:r>
            <a:endParaRPr lang="en-US" sz="1750" dirty="0"/>
          </a:p>
        </p:txBody>
      </p:sp>
      <p:pic>
        <p:nvPicPr>
          <p:cNvPr id="5" name="Image 0" descr="preencoded.png"/>
          <p:cNvPicPr>
            <a:picLocks noChangeAspect="1"/>
          </p:cNvPicPr>
          <p:nvPr/>
        </p:nvPicPr>
        <p:blipFill>
          <a:blip r:embed="rId3"/>
          <a:stretch>
            <a:fillRect/>
          </a:stretch>
        </p:blipFill>
        <p:spPr>
          <a:xfrm>
            <a:off x="7599521" y="2431733"/>
            <a:ext cx="6244709" cy="3122295"/>
          </a:xfrm>
          <a:prstGeom prst="rect">
            <a:avLst/>
          </a:prstGeom>
        </p:spPr>
      </p:pic>
      <p:sp>
        <p:nvSpPr>
          <p:cNvPr id="6" name="Text 3"/>
          <p:cNvSpPr/>
          <p:nvPr/>
        </p:nvSpPr>
        <p:spPr>
          <a:xfrm>
            <a:off x="7599521" y="5809178"/>
            <a:ext cx="6244709" cy="1088708"/>
          </a:xfrm>
          <a:prstGeom prst="rect">
            <a:avLst/>
          </a:prstGeom>
          <a:noFill/>
          <a:ln/>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Proxy models</a:t>
            </a:r>
            <a:r>
              <a:rPr lang="en-US" sz="1750" dirty="0">
                <a:solidFill>
                  <a:srgbClr val="746558"/>
                </a:solidFill>
                <a:latin typeface="Gelasio" pitchFamily="34" charset="0"/>
                <a:ea typeface="Gelasio" pitchFamily="34" charset="-122"/>
                <a:cs typeface="Gelasio" pitchFamily="34" charset="-120"/>
              </a:rPr>
              <a:t> offer a simplified, computationally efficient alternative, enabling rapid forecasting and scenario evaluation.</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69620" y="604718"/>
            <a:ext cx="8394025" cy="549712"/>
          </a:xfrm>
          <a:prstGeom prst="rect">
            <a:avLst/>
          </a:prstGeom>
          <a:noFill/>
          <a:ln/>
        </p:spPr>
        <p:txBody>
          <a:bodyPr wrap="none" lIns="0" tIns="0" rIns="0" bIns="0" rtlCol="0" anchor="t"/>
          <a:lstStyle/>
          <a:p>
            <a:pPr marL="0" indent="0" algn="l">
              <a:lnSpc>
                <a:spcPts val="4300"/>
              </a:lnSpc>
              <a:buNone/>
            </a:pPr>
            <a:r>
              <a:rPr lang="en-US" sz="3450" dirty="0">
                <a:solidFill>
                  <a:srgbClr val="484237"/>
                </a:solidFill>
                <a:latin typeface="Gelasio Semi Bold" pitchFamily="34" charset="0"/>
                <a:ea typeface="Gelasio Semi Bold" pitchFamily="34" charset="-122"/>
                <a:cs typeface="Gelasio Semi Bold" pitchFamily="34" charset="-120"/>
              </a:rPr>
              <a:t>Understanding Outliers in Our Dataset</a:t>
            </a:r>
            <a:endParaRPr lang="en-US" sz="3450" dirty="0"/>
          </a:p>
        </p:txBody>
      </p:sp>
      <p:sp>
        <p:nvSpPr>
          <p:cNvPr id="3" name="Text 1"/>
          <p:cNvSpPr/>
          <p:nvPr/>
        </p:nvSpPr>
        <p:spPr>
          <a:xfrm>
            <a:off x="769620" y="1374219"/>
            <a:ext cx="3200876" cy="343614"/>
          </a:xfrm>
          <a:prstGeom prst="rect">
            <a:avLst/>
          </a:prstGeom>
          <a:noFill/>
          <a:ln/>
        </p:spPr>
        <p:txBody>
          <a:bodyPr wrap="none" lIns="0" tIns="0" rIns="0" bIns="0" rtlCol="0" anchor="t"/>
          <a:lstStyle/>
          <a:p>
            <a:pPr marL="0" indent="0" algn="l">
              <a:lnSpc>
                <a:spcPts val="2700"/>
              </a:lnSpc>
              <a:buNone/>
            </a:pPr>
            <a:r>
              <a:rPr lang="en-US" sz="2150" dirty="0">
                <a:solidFill>
                  <a:srgbClr val="484237"/>
                </a:solidFill>
                <a:latin typeface="Gelasio Semi Bold" pitchFamily="34" charset="0"/>
                <a:ea typeface="Gelasio Semi Bold" pitchFamily="34" charset="-122"/>
                <a:cs typeface="Gelasio Semi Bold" pitchFamily="34" charset="-120"/>
              </a:rPr>
              <a:t>Before outliers removal</a:t>
            </a:r>
            <a:endParaRPr lang="en-US" sz="2150" dirty="0"/>
          </a:p>
        </p:txBody>
      </p:sp>
      <p:pic>
        <p:nvPicPr>
          <p:cNvPr id="4" name="Image 0" descr="preencoded.png"/>
          <p:cNvPicPr>
            <a:picLocks noChangeAspect="1"/>
          </p:cNvPicPr>
          <p:nvPr/>
        </p:nvPicPr>
        <p:blipFill>
          <a:blip r:embed="rId3"/>
          <a:stretch>
            <a:fillRect/>
          </a:stretch>
        </p:blipFill>
        <p:spPr>
          <a:xfrm>
            <a:off x="769620" y="2047637"/>
            <a:ext cx="13091160" cy="57776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92110" y="556022"/>
            <a:ext cx="7548443" cy="494348"/>
          </a:xfrm>
          <a:prstGeom prst="rect">
            <a:avLst/>
          </a:prstGeom>
          <a:noFill/>
          <a:ln/>
        </p:spPr>
        <p:txBody>
          <a:bodyPr wrap="none" lIns="0" tIns="0" rIns="0" bIns="0" rtlCol="0" anchor="t"/>
          <a:lstStyle/>
          <a:p>
            <a:pPr marL="0" indent="0" algn="l">
              <a:lnSpc>
                <a:spcPts val="3850"/>
              </a:lnSpc>
              <a:buNone/>
            </a:pPr>
            <a:r>
              <a:rPr lang="en-US" sz="3100" dirty="0">
                <a:solidFill>
                  <a:srgbClr val="484237"/>
                </a:solidFill>
                <a:latin typeface="Gelasio Semi Bold" pitchFamily="34" charset="0"/>
                <a:ea typeface="Gelasio Semi Bold" pitchFamily="34" charset="-122"/>
                <a:cs typeface="Gelasio Semi Bold" pitchFamily="34" charset="-120"/>
              </a:rPr>
              <a:t>Understanding Outliers in Our Dataset</a:t>
            </a:r>
            <a:endParaRPr lang="en-US" sz="3100" dirty="0"/>
          </a:p>
        </p:txBody>
      </p:sp>
      <p:sp>
        <p:nvSpPr>
          <p:cNvPr id="3" name="Text 1"/>
          <p:cNvSpPr/>
          <p:nvPr/>
        </p:nvSpPr>
        <p:spPr>
          <a:xfrm>
            <a:off x="692110" y="1248132"/>
            <a:ext cx="6847403" cy="308967"/>
          </a:xfrm>
          <a:prstGeom prst="rect">
            <a:avLst/>
          </a:prstGeom>
          <a:noFill/>
          <a:ln/>
        </p:spPr>
        <p:txBody>
          <a:bodyPr wrap="none" lIns="0" tIns="0" rIns="0" bIns="0" rtlCol="0" anchor="t"/>
          <a:lstStyle/>
          <a:p>
            <a:pPr marL="0" indent="0" algn="l">
              <a:lnSpc>
                <a:spcPts val="2400"/>
              </a:lnSpc>
              <a:buNone/>
            </a:pPr>
            <a:r>
              <a:rPr lang="en-US" sz="1900" dirty="0">
                <a:solidFill>
                  <a:srgbClr val="484237"/>
                </a:solidFill>
                <a:latin typeface="Gelasio Semi Bold" pitchFamily="34" charset="0"/>
                <a:ea typeface="Gelasio Semi Bold" pitchFamily="34" charset="-122"/>
                <a:cs typeface="Gelasio Semi Bold" pitchFamily="34" charset="-120"/>
              </a:rPr>
              <a:t>2. Programmatic Outlier Removal using the IQR Method</a:t>
            </a:r>
            <a:endParaRPr lang="en-US" sz="1900" dirty="0"/>
          </a:p>
        </p:txBody>
      </p:sp>
      <p:pic>
        <p:nvPicPr>
          <p:cNvPr id="4" name="Image 0" descr="preencoded.png"/>
          <p:cNvPicPr>
            <a:picLocks noChangeAspect="1"/>
          </p:cNvPicPr>
          <p:nvPr/>
        </p:nvPicPr>
        <p:blipFill>
          <a:blip r:embed="rId3"/>
          <a:stretch>
            <a:fillRect/>
          </a:stretch>
        </p:blipFill>
        <p:spPr>
          <a:xfrm>
            <a:off x="692110" y="2150269"/>
            <a:ext cx="6524149" cy="1143000"/>
          </a:xfrm>
          <a:prstGeom prst="rect">
            <a:avLst/>
          </a:prstGeom>
        </p:spPr>
      </p:pic>
      <p:sp>
        <p:nvSpPr>
          <p:cNvPr id="5" name="Text 2"/>
          <p:cNvSpPr/>
          <p:nvPr/>
        </p:nvSpPr>
        <p:spPr>
          <a:xfrm>
            <a:off x="889873" y="2941320"/>
            <a:ext cx="3127177" cy="308967"/>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Calculate Quartiles &amp; IQR</a:t>
            </a:r>
            <a:endParaRPr lang="en-US" sz="1900" dirty="0"/>
          </a:p>
        </p:txBody>
      </p:sp>
      <p:sp>
        <p:nvSpPr>
          <p:cNvPr id="6" name="Text 3"/>
          <p:cNvSpPr/>
          <p:nvPr/>
        </p:nvSpPr>
        <p:spPr>
          <a:xfrm>
            <a:off x="889873" y="3368873"/>
            <a:ext cx="6128623" cy="316349"/>
          </a:xfrm>
          <a:prstGeom prst="rect">
            <a:avLst/>
          </a:prstGeom>
          <a:noFill/>
          <a:ln/>
        </p:spPr>
        <p:txBody>
          <a:bodyPr wrap="non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For each target variable:</a:t>
            </a:r>
            <a:endParaRPr lang="en-US" sz="1550" dirty="0"/>
          </a:p>
        </p:txBody>
      </p:sp>
      <p:sp>
        <p:nvSpPr>
          <p:cNvPr id="7" name="Text 4"/>
          <p:cNvSpPr/>
          <p:nvPr/>
        </p:nvSpPr>
        <p:spPr>
          <a:xfrm>
            <a:off x="889873" y="3803809"/>
            <a:ext cx="6128623" cy="663178"/>
          </a:xfrm>
          <a:prstGeom prst="rect">
            <a:avLst/>
          </a:prstGeom>
          <a:noFill/>
          <a:ln/>
        </p:spPr>
        <p:txBody>
          <a:bodyPr wrap="square" lIns="0" tIns="0" rIns="0" bIns="0" rtlCol="0" anchor="t"/>
          <a:lstStyle/>
          <a:p>
            <a:pPr marL="0" indent="0" algn="l">
              <a:lnSpc>
                <a:spcPts val="2450"/>
              </a:lnSpc>
              <a:buNone/>
            </a:pPr>
            <a:r>
              <a:rPr lang="en-US" sz="1550" dirty="0">
                <a:solidFill>
                  <a:srgbClr val="746558"/>
                </a:solidFill>
                <a:highlight>
                  <a:srgbClr val="ECE9E3"/>
                </a:highlight>
                <a:latin typeface="Consolas" pitchFamily="34" charset="0"/>
                <a:ea typeface="Consolas" pitchFamily="34" charset="-122"/>
                <a:cs typeface="Consolas" pitchFamily="34" charset="-120"/>
              </a:rPr>
              <a:t> Q1 = data_pivot[col].quantile(0.25) Q3 = data_pivot[col].quantile(0.75) IQR = Q3 - Q1</a:t>
            </a:r>
            <a:endParaRPr lang="en-US" sz="1550" dirty="0"/>
          </a:p>
        </p:txBody>
      </p:sp>
      <p:pic>
        <p:nvPicPr>
          <p:cNvPr id="8" name="Image 1" descr="preencoded.png"/>
          <p:cNvPicPr>
            <a:picLocks noChangeAspect="1"/>
          </p:cNvPicPr>
          <p:nvPr/>
        </p:nvPicPr>
        <p:blipFill>
          <a:blip r:embed="rId4"/>
          <a:stretch>
            <a:fillRect/>
          </a:stretch>
        </p:blipFill>
        <p:spPr>
          <a:xfrm>
            <a:off x="7414022" y="1853684"/>
            <a:ext cx="6524268" cy="1143000"/>
          </a:xfrm>
          <a:prstGeom prst="rect">
            <a:avLst/>
          </a:prstGeom>
        </p:spPr>
      </p:pic>
      <p:sp>
        <p:nvSpPr>
          <p:cNvPr id="9" name="Text 5"/>
          <p:cNvSpPr/>
          <p:nvPr/>
        </p:nvSpPr>
        <p:spPr>
          <a:xfrm>
            <a:off x="7611785" y="2644735"/>
            <a:ext cx="2471976" cy="308967"/>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Define Boundaries</a:t>
            </a:r>
            <a:endParaRPr lang="en-US" sz="1900" dirty="0"/>
          </a:p>
        </p:txBody>
      </p:sp>
      <p:sp>
        <p:nvSpPr>
          <p:cNvPr id="10" name="Text 6"/>
          <p:cNvSpPr/>
          <p:nvPr/>
        </p:nvSpPr>
        <p:spPr>
          <a:xfrm>
            <a:off x="7611785" y="3072289"/>
            <a:ext cx="6128742" cy="316349"/>
          </a:xfrm>
          <a:prstGeom prst="rect">
            <a:avLst/>
          </a:prstGeom>
          <a:noFill/>
          <a:ln/>
        </p:spPr>
        <p:txBody>
          <a:bodyPr wrap="non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Set upper and lower bounds using the standard 1.5×IQR rule:</a:t>
            </a:r>
            <a:endParaRPr lang="en-US" sz="1550" dirty="0"/>
          </a:p>
        </p:txBody>
      </p:sp>
      <p:sp>
        <p:nvSpPr>
          <p:cNvPr id="11" name="Text 7"/>
          <p:cNvSpPr/>
          <p:nvPr/>
        </p:nvSpPr>
        <p:spPr>
          <a:xfrm>
            <a:off x="7611785" y="3507224"/>
            <a:ext cx="6128742" cy="331589"/>
          </a:xfrm>
          <a:prstGeom prst="rect">
            <a:avLst/>
          </a:prstGeom>
          <a:noFill/>
          <a:ln/>
        </p:spPr>
        <p:txBody>
          <a:bodyPr wrap="none" lIns="0" tIns="0" rIns="0" bIns="0" rtlCol="0" anchor="t"/>
          <a:lstStyle/>
          <a:p>
            <a:pPr marL="0" indent="0" algn="l">
              <a:lnSpc>
                <a:spcPts val="2450"/>
              </a:lnSpc>
              <a:buNone/>
            </a:pPr>
            <a:r>
              <a:rPr lang="en-US" sz="1550" dirty="0">
                <a:solidFill>
                  <a:srgbClr val="746558"/>
                </a:solidFill>
                <a:highlight>
                  <a:srgbClr val="ECE9E3"/>
                </a:highlight>
                <a:latin typeface="Consolas" pitchFamily="34" charset="0"/>
                <a:ea typeface="Consolas" pitchFamily="34" charset="-122"/>
                <a:cs typeface="Consolas" pitchFamily="34" charset="-120"/>
              </a:rPr>
              <a:t> lower_bound = Q1 - 1.5 * IQR upper_bound = Q3 + 1.5 * IQR</a:t>
            </a:r>
            <a:endParaRPr lang="en-US" sz="1550" dirty="0"/>
          </a:p>
        </p:txBody>
      </p:sp>
      <p:pic>
        <p:nvPicPr>
          <p:cNvPr id="12" name="Image 2" descr="preencoded.png"/>
          <p:cNvPicPr>
            <a:picLocks noChangeAspect="1"/>
          </p:cNvPicPr>
          <p:nvPr/>
        </p:nvPicPr>
        <p:blipFill>
          <a:blip r:embed="rId3"/>
          <a:stretch>
            <a:fillRect/>
          </a:stretch>
        </p:blipFill>
        <p:spPr>
          <a:xfrm>
            <a:off x="692110" y="5159097"/>
            <a:ext cx="6524149" cy="1143000"/>
          </a:xfrm>
          <a:prstGeom prst="rect">
            <a:avLst/>
          </a:prstGeom>
        </p:spPr>
      </p:pic>
      <p:sp>
        <p:nvSpPr>
          <p:cNvPr id="13" name="Text 8"/>
          <p:cNvSpPr/>
          <p:nvPr/>
        </p:nvSpPr>
        <p:spPr>
          <a:xfrm>
            <a:off x="889873" y="5950148"/>
            <a:ext cx="2471976" cy="308967"/>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Identify Outliers</a:t>
            </a:r>
            <a:endParaRPr lang="en-US" sz="1900" dirty="0"/>
          </a:p>
        </p:txBody>
      </p:sp>
      <p:sp>
        <p:nvSpPr>
          <p:cNvPr id="14" name="Text 9"/>
          <p:cNvSpPr/>
          <p:nvPr/>
        </p:nvSpPr>
        <p:spPr>
          <a:xfrm>
            <a:off x="889873" y="6377702"/>
            <a:ext cx="6128623" cy="316349"/>
          </a:xfrm>
          <a:prstGeom prst="rect">
            <a:avLst/>
          </a:prstGeom>
          <a:noFill/>
          <a:ln/>
        </p:spPr>
        <p:txBody>
          <a:bodyPr wrap="non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Flag samples outside boundaries in any target variable:</a:t>
            </a:r>
            <a:endParaRPr lang="en-US" sz="1550" dirty="0"/>
          </a:p>
        </p:txBody>
      </p:sp>
      <p:sp>
        <p:nvSpPr>
          <p:cNvPr id="15" name="Text 10"/>
          <p:cNvSpPr/>
          <p:nvPr/>
        </p:nvSpPr>
        <p:spPr>
          <a:xfrm>
            <a:off x="889873" y="6812637"/>
            <a:ext cx="6128623" cy="663178"/>
          </a:xfrm>
          <a:prstGeom prst="rect">
            <a:avLst/>
          </a:prstGeom>
          <a:noFill/>
          <a:ln/>
        </p:spPr>
        <p:txBody>
          <a:bodyPr wrap="square" lIns="0" tIns="0" rIns="0" bIns="0" rtlCol="0" anchor="t"/>
          <a:lstStyle/>
          <a:p>
            <a:pPr marL="0" indent="0" algn="l">
              <a:lnSpc>
                <a:spcPts val="2450"/>
              </a:lnSpc>
              <a:buNone/>
            </a:pPr>
            <a:r>
              <a:rPr lang="en-US" sz="1550" dirty="0">
                <a:solidFill>
                  <a:srgbClr val="746558"/>
                </a:solidFill>
                <a:highlight>
                  <a:srgbClr val="ECE9E3"/>
                </a:highlight>
                <a:latin typeface="Consolas" pitchFamily="34" charset="0"/>
                <a:ea typeface="Consolas" pitchFamily="34" charset="-122"/>
                <a:cs typeface="Consolas" pitchFamily="34" charset="-120"/>
              </a:rPr>
              <a:t> column_outliers = data_pivot[ (data_pivot[col] &lt; lower_bound) | (data_pivot[col] &gt; upper_bound) ].index</a:t>
            </a:r>
            <a:endParaRPr lang="en-US" sz="1550" dirty="0"/>
          </a:p>
        </p:txBody>
      </p:sp>
      <p:pic>
        <p:nvPicPr>
          <p:cNvPr id="16" name="Image 3" descr="preencoded.png"/>
          <p:cNvPicPr>
            <a:picLocks noChangeAspect="1"/>
          </p:cNvPicPr>
          <p:nvPr/>
        </p:nvPicPr>
        <p:blipFill>
          <a:blip r:embed="rId4"/>
          <a:stretch>
            <a:fillRect/>
          </a:stretch>
        </p:blipFill>
        <p:spPr>
          <a:xfrm>
            <a:off x="7414022" y="4862512"/>
            <a:ext cx="6524268" cy="1143000"/>
          </a:xfrm>
          <a:prstGeom prst="rect">
            <a:avLst/>
          </a:prstGeom>
        </p:spPr>
      </p:pic>
      <p:sp>
        <p:nvSpPr>
          <p:cNvPr id="17" name="Text 11"/>
          <p:cNvSpPr/>
          <p:nvPr/>
        </p:nvSpPr>
        <p:spPr>
          <a:xfrm>
            <a:off x="7611785" y="5653564"/>
            <a:ext cx="2471976" cy="308967"/>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Remove &amp; Verify</a:t>
            </a:r>
            <a:endParaRPr lang="en-US" sz="1900" dirty="0"/>
          </a:p>
        </p:txBody>
      </p:sp>
      <p:sp>
        <p:nvSpPr>
          <p:cNvPr id="18" name="Text 12"/>
          <p:cNvSpPr/>
          <p:nvPr/>
        </p:nvSpPr>
        <p:spPr>
          <a:xfrm>
            <a:off x="7611785" y="6081117"/>
            <a:ext cx="6128742" cy="316349"/>
          </a:xfrm>
          <a:prstGeom prst="rect">
            <a:avLst/>
          </a:prstGeom>
          <a:noFill/>
          <a:ln/>
        </p:spPr>
        <p:txBody>
          <a:bodyPr wrap="non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Drop all identified outliers and confirm the new dataset size:</a:t>
            </a:r>
            <a:endParaRPr lang="en-US" sz="1550" dirty="0"/>
          </a:p>
        </p:txBody>
      </p:sp>
      <p:sp>
        <p:nvSpPr>
          <p:cNvPr id="19" name="Text 13"/>
          <p:cNvSpPr/>
          <p:nvPr/>
        </p:nvSpPr>
        <p:spPr>
          <a:xfrm>
            <a:off x="7611785" y="6516053"/>
            <a:ext cx="6128742" cy="316349"/>
          </a:xfrm>
          <a:prstGeom prst="rect">
            <a:avLst/>
          </a:prstGeom>
          <a:noFill/>
          <a:ln/>
        </p:spPr>
        <p:txBody>
          <a:bodyPr wrap="none" lIns="0" tIns="0" rIns="0" bIns="0" rtlCol="0" anchor="t"/>
          <a:lstStyle/>
          <a:p>
            <a:pPr marL="0" indent="0" algn="l">
              <a:lnSpc>
                <a:spcPts val="2450"/>
              </a:lnSpc>
              <a:buNone/>
            </a:pPr>
            <a:r>
              <a:rPr lang="en-US" sz="1550" dirty="0">
                <a:solidFill>
                  <a:schemeClr val="accent2"/>
                </a:solidFill>
                <a:latin typeface="Gelasio" pitchFamily="34" charset="0"/>
                <a:ea typeface="Gelasio" pitchFamily="34" charset="-122"/>
                <a:cs typeface="Gelasio" pitchFamily="34" charset="-120"/>
              </a:rPr>
              <a:t>45 outliers removed (6% of data)</a:t>
            </a:r>
            <a:endParaRPr lang="en-US" sz="1550" dirty="0">
              <a:solidFill>
                <a:schemeClr val="accent2"/>
              </a:solidFill>
            </a:endParaRPr>
          </a:p>
        </p:txBody>
      </p:sp>
      <p:sp>
        <p:nvSpPr>
          <p:cNvPr id="20" name="Text 14"/>
          <p:cNvSpPr/>
          <p:nvPr/>
        </p:nvSpPr>
        <p:spPr>
          <a:xfrm>
            <a:off x="7611785" y="6950988"/>
            <a:ext cx="6128742" cy="316349"/>
          </a:xfrm>
          <a:prstGeom prst="rect">
            <a:avLst/>
          </a:prstGeom>
          <a:noFill/>
          <a:ln/>
        </p:spPr>
        <p:txBody>
          <a:bodyPr wrap="non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Original: 753 samples → Cleaned: 708 samples</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651159"/>
            <a:ext cx="8657749"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Understanding Outliers in Our Dataset</a:t>
            </a:r>
            <a:endParaRPr lang="en-US" sz="3550" dirty="0"/>
          </a:p>
        </p:txBody>
      </p:sp>
      <p:sp>
        <p:nvSpPr>
          <p:cNvPr id="3" name="Text 1"/>
          <p:cNvSpPr/>
          <p:nvPr/>
        </p:nvSpPr>
        <p:spPr>
          <a:xfrm>
            <a:off x="793790" y="2444948"/>
            <a:ext cx="3988951"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3. Verifying Outlier Removal</a:t>
            </a:r>
            <a:endParaRPr lang="en-US" sz="2200" dirty="0"/>
          </a:p>
        </p:txBody>
      </p:sp>
      <p:sp>
        <p:nvSpPr>
          <p:cNvPr id="4" name="Text 2"/>
          <p:cNvSpPr/>
          <p:nvPr/>
        </p:nvSpPr>
        <p:spPr>
          <a:xfrm>
            <a:off x="793790" y="3139440"/>
            <a:ext cx="4365546"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Analysis of the Cleaned Dataset</a:t>
            </a:r>
            <a:endParaRPr lang="en-US" sz="2200" dirty="0"/>
          </a:p>
        </p:txBody>
      </p:sp>
      <p:sp>
        <p:nvSpPr>
          <p:cNvPr id="5" name="Shape 3"/>
          <p:cNvSpPr/>
          <p:nvPr/>
        </p:nvSpPr>
        <p:spPr>
          <a:xfrm>
            <a:off x="793790" y="3833932"/>
            <a:ext cx="510302" cy="510302"/>
          </a:xfrm>
          <a:prstGeom prst="roundRect">
            <a:avLst>
              <a:gd name="adj" fmla="val 6667"/>
            </a:avLst>
          </a:prstGeom>
          <a:solidFill>
            <a:srgbClr val="EEE8DD"/>
          </a:solidFill>
          <a:ln/>
        </p:spPr>
      </p:sp>
      <p:sp>
        <p:nvSpPr>
          <p:cNvPr id="6" name="Text 4"/>
          <p:cNvSpPr/>
          <p:nvPr/>
        </p:nvSpPr>
        <p:spPr>
          <a:xfrm>
            <a:off x="1530906" y="3907631"/>
            <a:ext cx="564249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Extreme values no longer present in the visualization</a:t>
            </a:r>
            <a:endParaRPr lang="en-US" sz="1750" dirty="0"/>
          </a:p>
        </p:txBody>
      </p:sp>
      <p:sp>
        <p:nvSpPr>
          <p:cNvPr id="7" name="Shape 5"/>
          <p:cNvSpPr/>
          <p:nvPr/>
        </p:nvSpPr>
        <p:spPr>
          <a:xfrm>
            <a:off x="7456884" y="3833932"/>
            <a:ext cx="510302" cy="510302"/>
          </a:xfrm>
          <a:prstGeom prst="roundRect">
            <a:avLst>
              <a:gd name="adj" fmla="val 6667"/>
            </a:avLst>
          </a:prstGeom>
          <a:solidFill>
            <a:srgbClr val="EEE8DD"/>
          </a:solidFill>
          <a:ln/>
        </p:spPr>
      </p:sp>
      <p:sp>
        <p:nvSpPr>
          <p:cNvPr id="8" name="Text 6"/>
          <p:cNvSpPr/>
          <p:nvPr/>
        </p:nvSpPr>
        <p:spPr>
          <a:xfrm>
            <a:off x="8194000" y="3907631"/>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Y-axis rescaled to show finer distribution details</a:t>
            </a:r>
            <a:endParaRPr lang="en-US" sz="1750" dirty="0"/>
          </a:p>
        </p:txBody>
      </p:sp>
      <p:sp>
        <p:nvSpPr>
          <p:cNvPr id="9" name="Shape 7"/>
          <p:cNvSpPr/>
          <p:nvPr/>
        </p:nvSpPr>
        <p:spPr>
          <a:xfrm>
            <a:off x="793790" y="4797862"/>
            <a:ext cx="510302" cy="510302"/>
          </a:xfrm>
          <a:prstGeom prst="roundRect">
            <a:avLst>
              <a:gd name="adj" fmla="val 6667"/>
            </a:avLst>
          </a:prstGeom>
          <a:solidFill>
            <a:srgbClr val="EEE8DD"/>
          </a:solidFill>
          <a:ln/>
        </p:spPr>
      </p:sp>
      <p:sp>
        <p:nvSpPr>
          <p:cNvPr id="10" name="Text 8"/>
          <p:cNvSpPr/>
          <p:nvPr/>
        </p:nvSpPr>
        <p:spPr>
          <a:xfrm>
            <a:off x="1530906" y="4871561"/>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More concentrated data distribution visible in all 12 variables</a:t>
            </a:r>
            <a:endParaRPr lang="en-US" sz="1750" dirty="0"/>
          </a:p>
        </p:txBody>
      </p:sp>
      <p:sp>
        <p:nvSpPr>
          <p:cNvPr id="11" name="Shape 9"/>
          <p:cNvSpPr/>
          <p:nvPr/>
        </p:nvSpPr>
        <p:spPr>
          <a:xfrm>
            <a:off x="7456884" y="4797862"/>
            <a:ext cx="510302" cy="510302"/>
          </a:xfrm>
          <a:prstGeom prst="roundRect">
            <a:avLst>
              <a:gd name="adj" fmla="val 6667"/>
            </a:avLst>
          </a:prstGeom>
          <a:solidFill>
            <a:srgbClr val="EEE8DD"/>
          </a:solidFill>
          <a:ln/>
        </p:spPr>
      </p:sp>
      <p:sp>
        <p:nvSpPr>
          <p:cNvPr id="12" name="Text 10"/>
          <p:cNvSpPr/>
          <p:nvPr/>
        </p:nvSpPr>
        <p:spPr>
          <a:xfrm>
            <a:off x="8194000" y="4871561"/>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Cleaner dataset ready for experimental model training</a:t>
            </a:r>
            <a:endParaRPr lang="en-US" sz="1750" dirty="0"/>
          </a:p>
        </p:txBody>
      </p:sp>
      <p:sp>
        <p:nvSpPr>
          <p:cNvPr id="13" name="Text 11"/>
          <p:cNvSpPr/>
          <p:nvPr/>
        </p:nvSpPr>
        <p:spPr>
          <a:xfrm>
            <a:off x="793790" y="585251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cleaned dataset (n=708) can now be compared against the original dataset (n=753) in model training to evaluate the impact of outlier removal on prediction accuracy.</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69620" y="604718"/>
            <a:ext cx="8394025" cy="549712"/>
          </a:xfrm>
          <a:prstGeom prst="rect">
            <a:avLst/>
          </a:prstGeom>
          <a:noFill/>
          <a:ln/>
        </p:spPr>
        <p:txBody>
          <a:bodyPr wrap="none" lIns="0" tIns="0" rIns="0" bIns="0" rtlCol="0" anchor="t"/>
          <a:lstStyle/>
          <a:p>
            <a:pPr marL="0" indent="0" algn="l">
              <a:lnSpc>
                <a:spcPts val="4300"/>
              </a:lnSpc>
              <a:buNone/>
            </a:pPr>
            <a:r>
              <a:rPr lang="en-US" sz="3450" dirty="0">
                <a:solidFill>
                  <a:srgbClr val="484237"/>
                </a:solidFill>
                <a:latin typeface="Gelasio Semi Bold" pitchFamily="34" charset="0"/>
                <a:ea typeface="Gelasio Semi Bold" pitchFamily="34" charset="-122"/>
                <a:cs typeface="Gelasio Semi Bold" pitchFamily="34" charset="-120"/>
              </a:rPr>
              <a:t>Understanding Outliers in Our Dataset</a:t>
            </a:r>
            <a:endParaRPr lang="en-US" sz="3450" dirty="0"/>
          </a:p>
        </p:txBody>
      </p:sp>
      <p:sp>
        <p:nvSpPr>
          <p:cNvPr id="3" name="Text 1"/>
          <p:cNvSpPr/>
          <p:nvPr/>
        </p:nvSpPr>
        <p:spPr>
          <a:xfrm>
            <a:off x="769620" y="1374219"/>
            <a:ext cx="2990850" cy="343614"/>
          </a:xfrm>
          <a:prstGeom prst="rect">
            <a:avLst/>
          </a:prstGeom>
          <a:noFill/>
          <a:ln/>
        </p:spPr>
        <p:txBody>
          <a:bodyPr wrap="none" lIns="0" tIns="0" rIns="0" bIns="0" rtlCol="0" anchor="t"/>
          <a:lstStyle/>
          <a:p>
            <a:pPr marL="0" indent="0" algn="l">
              <a:lnSpc>
                <a:spcPts val="2700"/>
              </a:lnSpc>
              <a:buNone/>
            </a:pPr>
            <a:r>
              <a:rPr lang="en-US" sz="2150" dirty="0">
                <a:solidFill>
                  <a:srgbClr val="484237"/>
                </a:solidFill>
                <a:latin typeface="Gelasio Semi Bold" pitchFamily="34" charset="0"/>
                <a:ea typeface="Gelasio Semi Bold" pitchFamily="34" charset="-122"/>
                <a:cs typeface="Gelasio Semi Bold" pitchFamily="34" charset="-120"/>
              </a:rPr>
              <a:t>After outliers removal</a:t>
            </a:r>
            <a:endParaRPr lang="en-US" sz="2150" dirty="0"/>
          </a:p>
        </p:txBody>
      </p:sp>
      <p:pic>
        <p:nvPicPr>
          <p:cNvPr id="4" name="Image 0" descr="preencoded.png"/>
          <p:cNvPicPr>
            <a:picLocks noChangeAspect="1"/>
          </p:cNvPicPr>
          <p:nvPr/>
        </p:nvPicPr>
        <p:blipFill>
          <a:blip r:embed="rId3"/>
          <a:stretch>
            <a:fillRect/>
          </a:stretch>
        </p:blipFill>
        <p:spPr>
          <a:xfrm>
            <a:off x="769620" y="2047637"/>
            <a:ext cx="13091160" cy="577762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56642" y="594479"/>
            <a:ext cx="11041618" cy="540544"/>
          </a:xfrm>
          <a:prstGeom prst="rect">
            <a:avLst/>
          </a:prstGeom>
          <a:noFill/>
          <a:ln/>
        </p:spPr>
        <p:txBody>
          <a:bodyPr wrap="none" lIns="0" tIns="0" rIns="0" bIns="0" rtlCol="0" anchor="t"/>
          <a:lstStyle/>
          <a:p>
            <a:pPr marL="0" indent="0" algn="l">
              <a:lnSpc>
                <a:spcPts val="4250"/>
              </a:lnSpc>
              <a:buNone/>
            </a:pPr>
            <a:r>
              <a:rPr lang="en-US" sz="3400" dirty="0">
                <a:solidFill>
                  <a:srgbClr val="484237"/>
                </a:solidFill>
                <a:latin typeface="Gelasio Semi Bold" pitchFamily="34" charset="0"/>
                <a:ea typeface="Gelasio Semi Bold" pitchFamily="34" charset="-122"/>
                <a:cs typeface="Gelasio Semi Bold" pitchFamily="34" charset="-120"/>
              </a:rPr>
              <a:t>5,5'. Loading and Stacking Image Data (Image Data)</a:t>
            </a:r>
            <a:endParaRPr lang="en-US" sz="3400" dirty="0"/>
          </a:p>
        </p:txBody>
      </p:sp>
      <p:sp>
        <p:nvSpPr>
          <p:cNvPr id="3" name="Text 1"/>
          <p:cNvSpPr/>
          <p:nvPr/>
        </p:nvSpPr>
        <p:spPr>
          <a:xfrm>
            <a:off x="756642" y="1567339"/>
            <a:ext cx="13117116" cy="345877"/>
          </a:xfrm>
          <a:prstGeom prst="rect">
            <a:avLst/>
          </a:prstGeom>
          <a:noFill/>
          <a:ln/>
        </p:spPr>
        <p:txBody>
          <a:bodyPr wrap="non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Our dataset consists of paired permeability and porosity TIFF maps for 756 reservoir samples. The processing pipeline:</a:t>
            </a:r>
            <a:endParaRPr lang="en-US" sz="1700" dirty="0"/>
          </a:p>
        </p:txBody>
      </p:sp>
      <p:sp>
        <p:nvSpPr>
          <p:cNvPr id="4" name="Shape 2"/>
          <p:cNvSpPr/>
          <p:nvPr/>
        </p:nvSpPr>
        <p:spPr>
          <a:xfrm>
            <a:off x="756642" y="2480548"/>
            <a:ext cx="6450449" cy="216098"/>
          </a:xfrm>
          <a:prstGeom prst="roundRect">
            <a:avLst>
              <a:gd name="adj" fmla="val 15008"/>
            </a:avLst>
          </a:prstGeom>
          <a:solidFill>
            <a:srgbClr val="EEE8DD"/>
          </a:solidFill>
          <a:ln/>
        </p:spPr>
      </p:sp>
      <p:sp>
        <p:nvSpPr>
          <p:cNvPr id="5" name="Text 3"/>
          <p:cNvSpPr/>
          <p:nvPr/>
        </p:nvSpPr>
        <p:spPr>
          <a:xfrm>
            <a:off x="972741" y="2912745"/>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Load Raw Images</a:t>
            </a:r>
            <a:endParaRPr lang="en-US" sz="2100" dirty="0"/>
          </a:p>
        </p:txBody>
      </p:sp>
      <p:sp>
        <p:nvSpPr>
          <p:cNvPr id="6" name="Text 4"/>
          <p:cNvSpPr/>
          <p:nvPr/>
        </p:nvSpPr>
        <p:spPr>
          <a:xfrm>
            <a:off x="972741" y="3380184"/>
            <a:ext cx="6018252" cy="691753"/>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Import permeability and porosity TIFF files from their respective directories</a:t>
            </a:r>
            <a:endParaRPr lang="en-US" sz="1700" dirty="0"/>
          </a:p>
        </p:txBody>
      </p:sp>
      <p:sp>
        <p:nvSpPr>
          <p:cNvPr id="7" name="Shape 5"/>
          <p:cNvSpPr/>
          <p:nvPr/>
        </p:nvSpPr>
        <p:spPr>
          <a:xfrm>
            <a:off x="7423190" y="2156341"/>
            <a:ext cx="6450568" cy="216098"/>
          </a:xfrm>
          <a:prstGeom prst="roundRect">
            <a:avLst>
              <a:gd name="adj" fmla="val 15008"/>
            </a:avLst>
          </a:prstGeom>
          <a:solidFill>
            <a:srgbClr val="EEE8DD"/>
          </a:solidFill>
          <a:ln/>
        </p:spPr>
      </p:sp>
      <p:sp>
        <p:nvSpPr>
          <p:cNvPr id="8" name="Text 6"/>
          <p:cNvSpPr/>
          <p:nvPr/>
        </p:nvSpPr>
        <p:spPr>
          <a:xfrm>
            <a:off x="7639288" y="2588538"/>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Convert to Arrays</a:t>
            </a:r>
            <a:endParaRPr lang="en-US" sz="2100" dirty="0"/>
          </a:p>
        </p:txBody>
      </p:sp>
      <p:sp>
        <p:nvSpPr>
          <p:cNvPr id="9" name="Text 7"/>
          <p:cNvSpPr/>
          <p:nvPr/>
        </p:nvSpPr>
        <p:spPr>
          <a:xfrm>
            <a:off x="7639288" y="3055977"/>
            <a:ext cx="6018371" cy="691753"/>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Transform image files into NumPy arrays with float32 precision</a:t>
            </a:r>
            <a:endParaRPr lang="en-US" sz="1700" dirty="0"/>
          </a:p>
        </p:txBody>
      </p:sp>
      <p:sp>
        <p:nvSpPr>
          <p:cNvPr id="10" name="Shape 8"/>
          <p:cNvSpPr/>
          <p:nvPr/>
        </p:nvSpPr>
        <p:spPr>
          <a:xfrm>
            <a:off x="756642" y="4828342"/>
            <a:ext cx="6450449" cy="216098"/>
          </a:xfrm>
          <a:prstGeom prst="roundRect">
            <a:avLst>
              <a:gd name="adj" fmla="val 15008"/>
            </a:avLst>
          </a:prstGeom>
          <a:solidFill>
            <a:srgbClr val="EEE8DD"/>
          </a:solidFill>
          <a:ln/>
        </p:spPr>
      </p:sp>
      <p:sp>
        <p:nvSpPr>
          <p:cNvPr id="11" name="Text 9"/>
          <p:cNvSpPr/>
          <p:nvPr/>
        </p:nvSpPr>
        <p:spPr>
          <a:xfrm>
            <a:off x="972741" y="5260538"/>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Stack Channels</a:t>
            </a:r>
            <a:endParaRPr lang="en-US" sz="2100" dirty="0"/>
          </a:p>
        </p:txBody>
      </p:sp>
      <p:sp>
        <p:nvSpPr>
          <p:cNvPr id="12" name="Text 10"/>
          <p:cNvSpPr/>
          <p:nvPr/>
        </p:nvSpPr>
        <p:spPr>
          <a:xfrm>
            <a:off x="972741" y="5727978"/>
            <a:ext cx="6018252" cy="691753"/>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Combine paired maps into single (64, 64, 2) arrays using np.stack</a:t>
            </a:r>
            <a:endParaRPr lang="en-US" sz="1700" dirty="0"/>
          </a:p>
        </p:txBody>
      </p:sp>
      <p:sp>
        <p:nvSpPr>
          <p:cNvPr id="13" name="Shape 11"/>
          <p:cNvSpPr/>
          <p:nvPr/>
        </p:nvSpPr>
        <p:spPr>
          <a:xfrm>
            <a:off x="7423190" y="4504134"/>
            <a:ext cx="6450568" cy="216098"/>
          </a:xfrm>
          <a:prstGeom prst="roundRect">
            <a:avLst>
              <a:gd name="adj" fmla="val 15008"/>
            </a:avLst>
          </a:prstGeom>
          <a:solidFill>
            <a:srgbClr val="EEE8DD"/>
          </a:solidFill>
          <a:ln/>
        </p:spPr>
      </p:sp>
      <p:sp>
        <p:nvSpPr>
          <p:cNvPr id="14" name="Text 12"/>
          <p:cNvSpPr/>
          <p:nvPr/>
        </p:nvSpPr>
        <p:spPr>
          <a:xfrm>
            <a:off x="7639288" y="4936331"/>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Create Final Dataset</a:t>
            </a:r>
            <a:endParaRPr lang="en-US" sz="2100" dirty="0"/>
          </a:p>
        </p:txBody>
      </p:sp>
      <p:sp>
        <p:nvSpPr>
          <p:cNvPr id="15" name="Text 13"/>
          <p:cNvSpPr/>
          <p:nvPr/>
        </p:nvSpPr>
        <p:spPr>
          <a:xfrm>
            <a:off x="7639288" y="5403771"/>
            <a:ext cx="6018371" cy="691753"/>
          </a:xfrm>
          <a:prstGeom prst="rect">
            <a:avLst/>
          </a:prstGeom>
          <a:noFill/>
          <a:ln/>
        </p:spPr>
        <p:txBody>
          <a:bodyPr wrap="squar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Combine all samples into a single 4D array of shape (756, 64, 64, 2)</a:t>
            </a:r>
            <a:endParaRPr lang="en-US" sz="1700" dirty="0"/>
          </a:p>
        </p:txBody>
      </p:sp>
      <p:sp>
        <p:nvSpPr>
          <p:cNvPr id="16" name="Text 14"/>
          <p:cNvSpPr/>
          <p:nvPr/>
        </p:nvSpPr>
        <p:spPr>
          <a:xfrm>
            <a:off x="756642" y="6960037"/>
            <a:ext cx="5405318" cy="675680"/>
          </a:xfrm>
          <a:prstGeom prst="rect">
            <a:avLst/>
          </a:prstGeom>
          <a:noFill/>
          <a:ln/>
        </p:spPr>
        <p:txBody>
          <a:bodyPr wrap="none" lIns="0" tIns="0" rIns="0" bIns="0" rtlCol="0" anchor="t"/>
          <a:lstStyle/>
          <a:p>
            <a:pPr marL="0" indent="0" algn="l">
              <a:lnSpc>
                <a:spcPts val="5300"/>
              </a:lnSpc>
              <a:buNone/>
            </a:pPr>
            <a:endParaRPr lang="en-US" sz="42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1473994"/>
            <a:ext cx="8791456"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6. Aligning Tabular and Image Datasets</a:t>
            </a:r>
            <a:endParaRPr lang="en-US" sz="3550" dirty="0"/>
          </a:p>
        </p:txBody>
      </p:sp>
      <p:sp>
        <p:nvSpPr>
          <p:cNvPr id="3" name="Shape 1"/>
          <p:cNvSpPr/>
          <p:nvPr/>
        </p:nvSpPr>
        <p:spPr>
          <a:xfrm>
            <a:off x="793790" y="2494598"/>
            <a:ext cx="4196358" cy="3280053"/>
          </a:xfrm>
          <a:prstGeom prst="roundRect">
            <a:avLst>
              <a:gd name="adj" fmla="val 1037"/>
            </a:avLst>
          </a:prstGeom>
          <a:solidFill>
            <a:srgbClr val="EEE8DD"/>
          </a:solidFill>
          <a:ln/>
        </p:spPr>
      </p:sp>
      <p:sp>
        <p:nvSpPr>
          <p:cNvPr id="4" name="Text 2"/>
          <p:cNvSpPr/>
          <p:nvPr/>
        </p:nvSpPr>
        <p:spPr>
          <a:xfrm>
            <a:off x="1020604" y="2721412"/>
            <a:ext cx="3568779"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Data Mismatch Challenge</a:t>
            </a:r>
            <a:endParaRPr lang="en-US" sz="2200" dirty="0"/>
          </a:p>
        </p:txBody>
      </p:sp>
      <p:sp>
        <p:nvSpPr>
          <p:cNvPr id="5" name="Text 3"/>
          <p:cNvSpPr/>
          <p:nvPr/>
        </p:nvSpPr>
        <p:spPr>
          <a:xfrm>
            <a:off x="1020604" y="321183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Identified discrepancy: 756 image samples vs. 753 tabular records in the Excel file</a:t>
            </a:r>
            <a:endParaRPr lang="en-US" sz="1750" dirty="0"/>
          </a:p>
        </p:txBody>
      </p:sp>
      <p:sp>
        <p:nvSpPr>
          <p:cNvPr id="6" name="Shape 4"/>
          <p:cNvSpPr/>
          <p:nvPr/>
        </p:nvSpPr>
        <p:spPr>
          <a:xfrm>
            <a:off x="5216962" y="2494598"/>
            <a:ext cx="4196358" cy="3280053"/>
          </a:xfrm>
          <a:prstGeom prst="roundRect">
            <a:avLst>
              <a:gd name="adj" fmla="val 1037"/>
            </a:avLst>
          </a:prstGeom>
          <a:solidFill>
            <a:srgbClr val="EEE8DD"/>
          </a:solidFill>
          <a:ln/>
        </p:spPr>
      </p:sp>
      <p:sp>
        <p:nvSpPr>
          <p:cNvPr id="7" name="Text 5"/>
          <p:cNvSpPr/>
          <p:nvPr/>
        </p:nvSpPr>
        <p:spPr>
          <a:xfrm>
            <a:off x="5443776" y="2721412"/>
            <a:ext cx="355687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Synchronization Solution</a:t>
            </a:r>
            <a:endParaRPr lang="en-US" sz="2200" dirty="0"/>
          </a:p>
        </p:txBody>
      </p:sp>
      <p:sp>
        <p:nvSpPr>
          <p:cNvPr id="8" name="Text 6"/>
          <p:cNvSpPr/>
          <p:nvPr/>
        </p:nvSpPr>
        <p:spPr>
          <a:xfrm>
            <a:off x="5443776" y="321183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Extract valid sample numbers from tabular data and filter image array to remove orphaned samples</a:t>
            </a:r>
            <a:endParaRPr lang="en-US" sz="1750" dirty="0"/>
          </a:p>
        </p:txBody>
      </p:sp>
      <p:sp>
        <p:nvSpPr>
          <p:cNvPr id="9" name="Shape 7"/>
          <p:cNvSpPr/>
          <p:nvPr/>
        </p:nvSpPr>
        <p:spPr>
          <a:xfrm>
            <a:off x="9640133" y="2494598"/>
            <a:ext cx="4196358" cy="3280053"/>
          </a:xfrm>
          <a:prstGeom prst="roundRect">
            <a:avLst>
              <a:gd name="adj" fmla="val 1037"/>
            </a:avLst>
          </a:prstGeom>
          <a:solidFill>
            <a:srgbClr val="EEE8DD"/>
          </a:solidFill>
          <a:ln/>
        </p:spPr>
      </p:sp>
      <p:sp>
        <p:nvSpPr>
          <p:cNvPr id="10" name="Text 8"/>
          <p:cNvSpPr/>
          <p:nvPr/>
        </p:nvSpPr>
        <p:spPr>
          <a:xfrm>
            <a:off x="9866948" y="2721412"/>
            <a:ext cx="3253264"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Final Dataset Structure</a:t>
            </a:r>
            <a:endParaRPr lang="en-US" sz="2200" dirty="0"/>
          </a:p>
        </p:txBody>
      </p:sp>
      <p:sp>
        <p:nvSpPr>
          <p:cNvPr id="11" name="Text 9"/>
          <p:cNvSpPr/>
          <p:nvPr/>
        </p:nvSpPr>
        <p:spPr>
          <a:xfrm>
            <a:off x="9866948" y="3211830"/>
            <a:ext cx="374273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X_image: filtered reservoir maps (753, 64, 64, 2)</a:t>
            </a:r>
            <a:endParaRPr lang="en-US" sz="1750" dirty="0"/>
          </a:p>
        </p:txBody>
      </p:sp>
      <p:sp>
        <p:nvSpPr>
          <p:cNvPr id="12" name="Text 10"/>
          <p:cNvSpPr/>
          <p:nvPr/>
        </p:nvSpPr>
        <p:spPr>
          <a:xfrm>
            <a:off x="9866948" y="4016931"/>
            <a:ext cx="374273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X_numerical: 'Initial Sw' values (753, 1)</a:t>
            </a:r>
            <a:endParaRPr lang="en-US" sz="1750" dirty="0"/>
          </a:p>
        </p:txBody>
      </p:sp>
      <p:sp>
        <p:nvSpPr>
          <p:cNvPr id="13" name="Text 11"/>
          <p:cNvSpPr/>
          <p:nvPr/>
        </p:nvSpPr>
        <p:spPr>
          <a:xfrm>
            <a:off x="9866948" y="4822031"/>
            <a:ext cx="374273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y: 12 target production variables (753, 12)</a:t>
            </a:r>
            <a:endParaRPr lang="en-US" sz="1750" dirty="0"/>
          </a:p>
        </p:txBody>
      </p:sp>
      <p:sp>
        <p:nvSpPr>
          <p:cNvPr id="14" name="Text 12"/>
          <p:cNvSpPr/>
          <p:nvPr/>
        </p:nvSpPr>
        <p:spPr>
          <a:xfrm>
            <a:off x="793790" y="602980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alignment process ensures all samples have corresponding image and tabular data, preventing errors during model training and evaluation.</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473994"/>
            <a:ext cx="8905875"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6'. Aligning Tabular and Image Datasets</a:t>
            </a:r>
            <a:endParaRPr lang="en-US" sz="3550" dirty="0"/>
          </a:p>
        </p:txBody>
      </p:sp>
      <p:sp>
        <p:nvSpPr>
          <p:cNvPr id="3" name="Shape 1"/>
          <p:cNvSpPr/>
          <p:nvPr/>
        </p:nvSpPr>
        <p:spPr>
          <a:xfrm>
            <a:off x="793790" y="2494598"/>
            <a:ext cx="4196358" cy="3280053"/>
          </a:xfrm>
          <a:prstGeom prst="roundRect">
            <a:avLst>
              <a:gd name="adj" fmla="val 1037"/>
            </a:avLst>
          </a:prstGeom>
          <a:solidFill>
            <a:srgbClr val="EEE8DD"/>
          </a:solidFill>
          <a:ln/>
        </p:spPr>
      </p:sp>
      <p:sp>
        <p:nvSpPr>
          <p:cNvPr id="4" name="Text 2"/>
          <p:cNvSpPr/>
          <p:nvPr/>
        </p:nvSpPr>
        <p:spPr>
          <a:xfrm>
            <a:off x="1020604" y="2721412"/>
            <a:ext cx="3568779"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Data Mismatch Challenge</a:t>
            </a:r>
            <a:endParaRPr lang="en-US" sz="2200" dirty="0"/>
          </a:p>
        </p:txBody>
      </p:sp>
      <p:sp>
        <p:nvSpPr>
          <p:cNvPr id="5" name="Text 3"/>
          <p:cNvSpPr/>
          <p:nvPr/>
        </p:nvSpPr>
        <p:spPr>
          <a:xfrm>
            <a:off x="1020604" y="321183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Identified discrepancy: 756 image samples vs. 753 tabular records in the Excel file</a:t>
            </a:r>
            <a:endParaRPr lang="en-US" sz="1750" dirty="0"/>
          </a:p>
        </p:txBody>
      </p:sp>
      <p:sp>
        <p:nvSpPr>
          <p:cNvPr id="6" name="Shape 4"/>
          <p:cNvSpPr/>
          <p:nvPr/>
        </p:nvSpPr>
        <p:spPr>
          <a:xfrm>
            <a:off x="5216962" y="2494598"/>
            <a:ext cx="4196358" cy="3280053"/>
          </a:xfrm>
          <a:prstGeom prst="roundRect">
            <a:avLst>
              <a:gd name="adj" fmla="val 1037"/>
            </a:avLst>
          </a:prstGeom>
          <a:solidFill>
            <a:srgbClr val="EEE8DD"/>
          </a:solidFill>
          <a:ln/>
        </p:spPr>
      </p:sp>
      <p:sp>
        <p:nvSpPr>
          <p:cNvPr id="7" name="Text 5"/>
          <p:cNvSpPr/>
          <p:nvPr/>
        </p:nvSpPr>
        <p:spPr>
          <a:xfrm>
            <a:off x="5443776" y="2721412"/>
            <a:ext cx="355687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Synchronization Solution</a:t>
            </a:r>
            <a:endParaRPr lang="en-US" sz="2200" dirty="0"/>
          </a:p>
        </p:txBody>
      </p:sp>
      <p:sp>
        <p:nvSpPr>
          <p:cNvPr id="8" name="Text 6"/>
          <p:cNvSpPr/>
          <p:nvPr/>
        </p:nvSpPr>
        <p:spPr>
          <a:xfrm>
            <a:off x="5443776" y="3211830"/>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Extract valid sample numbers from tabular data and filter image array to remove orphaned samples</a:t>
            </a:r>
            <a:endParaRPr lang="en-US" sz="1750" dirty="0"/>
          </a:p>
        </p:txBody>
      </p:sp>
      <p:sp>
        <p:nvSpPr>
          <p:cNvPr id="9" name="Shape 7"/>
          <p:cNvSpPr/>
          <p:nvPr/>
        </p:nvSpPr>
        <p:spPr>
          <a:xfrm>
            <a:off x="9640133" y="2494598"/>
            <a:ext cx="4196358" cy="3280053"/>
          </a:xfrm>
          <a:prstGeom prst="roundRect">
            <a:avLst>
              <a:gd name="adj" fmla="val 1037"/>
            </a:avLst>
          </a:prstGeom>
          <a:solidFill>
            <a:srgbClr val="EEE8DD"/>
          </a:solidFill>
          <a:ln/>
        </p:spPr>
      </p:sp>
      <p:sp>
        <p:nvSpPr>
          <p:cNvPr id="10" name="Text 8"/>
          <p:cNvSpPr/>
          <p:nvPr/>
        </p:nvSpPr>
        <p:spPr>
          <a:xfrm>
            <a:off x="9866948" y="2721412"/>
            <a:ext cx="3253264"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Final Dataset Structure</a:t>
            </a:r>
            <a:endParaRPr lang="en-US" sz="2200" dirty="0"/>
          </a:p>
        </p:txBody>
      </p:sp>
      <p:sp>
        <p:nvSpPr>
          <p:cNvPr id="11" name="Text 9"/>
          <p:cNvSpPr/>
          <p:nvPr/>
        </p:nvSpPr>
        <p:spPr>
          <a:xfrm>
            <a:off x="9866948" y="3211830"/>
            <a:ext cx="374273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X_image: filtered reservoir maps (708, 64, 64, 2)</a:t>
            </a:r>
            <a:endParaRPr lang="en-US" sz="1750" dirty="0"/>
          </a:p>
        </p:txBody>
      </p:sp>
      <p:sp>
        <p:nvSpPr>
          <p:cNvPr id="12" name="Text 10"/>
          <p:cNvSpPr/>
          <p:nvPr/>
        </p:nvSpPr>
        <p:spPr>
          <a:xfrm>
            <a:off x="9866948" y="4016931"/>
            <a:ext cx="374273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X_numerical: 'Initial Sw' values (708, 1)</a:t>
            </a:r>
            <a:endParaRPr lang="en-US" sz="1750" dirty="0"/>
          </a:p>
        </p:txBody>
      </p:sp>
      <p:sp>
        <p:nvSpPr>
          <p:cNvPr id="13" name="Text 11"/>
          <p:cNvSpPr/>
          <p:nvPr/>
        </p:nvSpPr>
        <p:spPr>
          <a:xfrm>
            <a:off x="9866948" y="4822031"/>
            <a:ext cx="374273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y: 12 target production variables (708, 12)</a:t>
            </a:r>
            <a:endParaRPr lang="en-US" sz="1750" dirty="0"/>
          </a:p>
        </p:txBody>
      </p:sp>
      <p:sp>
        <p:nvSpPr>
          <p:cNvPr id="14" name="Text 12"/>
          <p:cNvSpPr/>
          <p:nvPr/>
        </p:nvSpPr>
        <p:spPr>
          <a:xfrm>
            <a:off x="793790" y="602980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alignment process ensures all samples have corresponding image and tabular data, preventing errors during model training and evaluation.</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240762"/>
          </a:xfrm>
          <a:prstGeom prst="rect">
            <a:avLst/>
          </a:prstGeom>
        </p:spPr>
      </p:pic>
      <p:pic>
        <p:nvPicPr>
          <p:cNvPr id="3" name="Image 1" descr="preencoded.png"/>
          <p:cNvPicPr>
            <a:picLocks noChangeAspect="1"/>
          </p:cNvPicPr>
          <p:nvPr/>
        </p:nvPicPr>
        <p:blipFill>
          <a:blip r:embed="rId4"/>
          <a:stretch>
            <a:fillRect/>
          </a:stretch>
        </p:blipFill>
        <p:spPr>
          <a:xfrm>
            <a:off x="5743099" y="215979"/>
            <a:ext cx="3144083" cy="2808803"/>
          </a:xfrm>
          <a:prstGeom prst="rect">
            <a:avLst/>
          </a:prstGeom>
        </p:spPr>
      </p:pic>
      <p:sp>
        <p:nvSpPr>
          <p:cNvPr id="4" name="Text 0"/>
          <p:cNvSpPr/>
          <p:nvPr/>
        </p:nvSpPr>
        <p:spPr>
          <a:xfrm>
            <a:off x="604837" y="3716060"/>
            <a:ext cx="4832628" cy="431959"/>
          </a:xfrm>
          <a:prstGeom prst="rect">
            <a:avLst/>
          </a:prstGeom>
          <a:noFill/>
          <a:ln/>
        </p:spPr>
        <p:txBody>
          <a:bodyPr wrap="none" lIns="0" tIns="0" rIns="0" bIns="0" rtlCol="0" anchor="t"/>
          <a:lstStyle/>
          <a:p>
            <a:pPr marL="0" indent="0" algn="l">
              <a:lnSpc>
                <a:spcPts val="3400"/>
              </a:lnSpc>
              <a:buNone/>
            </a:pPr>
            <a:r>
              <a:rPr lang="en-US" sz="2700" dirty="0">
                <a:solidFill>
                  <a:srgbClr val="000000"/>
                </a:solidFill>
                <a:latin typeface="Gelasio Semi Bold" pitchFamily="34" charset="0"/>
                <a:ea typeface="Gelasio Semi Bold" pitchFamily="34" charset="-122"/>
                <a:cs typeface="Gelasio Semi Bold" pitchFamily="34" charset="-120"/>
              </a:rPr>
              <a:t>7. Data Partitioning Strategy</a:t>
            </a:r>
            <a:endParaRPr lang="en-US" sz="2700" dirty="0"/>
          </a:p>
        </p:txBody>
      </p:sp>
      <p:sp>
        <p:nvSpPr>
          <p:cNvPr id="5" name="Text 1"/>
          <p:cNvSpPr/>
          <p:nvPr/>
        </p:nvSpPr>
        <p:spPr>
          <a:xfrm>
            <a:off x="604837" y="4342448"/>
            <a:ext cx="13420725" cy="276582"/>
          </a:xfrm>
          <a:prstGeom prst="rect">
            <a:avLst/>
          </a:prstGeom>
          <a:noFill/>
          <a:ln/>
        </p:spPr>
        <p:txBody>
          <a:bodyPr wrap="non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We employ a two-stage splitting approach to create properly balanced datasets:</a:t>
            </a:r>
            <a:endParaRPr lang="en-US" sz="1350" dirty="0"/>
          </a:p>
        </p:txBody>
      </p:sp>
      <p:sp>
        <p:nvSpPr>
          <p:cNvPr id="6" name="Shape 2"/>
          <p:cNvSpPr/>
          <p:nvPr/>
        </p:nvSpPr>
        <p:spPr>
          <a:xfrm>
            <a:off x="604837" y="5072658"/>
            <a:ext cx="4358402" cy="2211467"/>
          </a:xfrm>
          <a:prstGeom prst="roundRect">
            <a:avLst>
              <a:gd name="adj" fmla="val 4962"/>
            </a:avLst>
          </a:prstGeom>
          <a:solidFill>
            <a:srgbClr val="F9F6F0"/>
          </a:solidFill>
          <a:ln/>
        </p:spPr>
      </p:sp>
      <p:sp>
        <p:nvSpPr>
          <p:cNvPr id="7" name="Shape 3"/>
          <p:cNvSpPr/>
          <p:nvPr/>
        </p:nvSpPr>
        <p:spPr>
          <a:xfrm>
            <a:off x="604837" y="5049798"/>
            <a:ext cx="4358402" cy="91440"/>
          </a:xfrm>
          <a:prstGeom prst="roundRect">
            <a:avLst>
              <a:gd name="adj" fmla="val 28354"/>
            </a:avLst>
          </a:prstGeom>
          <a:solidFill>
            <a:srgbClr val="D3C5B6"/>
          </a:solidFill>
          <a:ln/>
        </p:spPr>
      </p:sp>
      <p:sp>
        <p:nvSpPr>
          <p:cNvPr id="8" name="Shape 4"/>
          <p:cNvSpPr/>
          <p:nvPr/>
        </p:nvSpPr>
        <p:spPr>
          <a:xfrm>
            <a:off x="2524780" y="4813459"/>
            <a:ext cx="518517" cy="518517"/>
          </a:xfrm>
          <a:prstGeom prst="roundRect">
            <a:avLst>
              <a:gd name="adj" fmla="val 176349"/>
            </a:avLst>
          </a:prstGeom>
          <a:solidFill>
            <a:srgbClr val="D3C5B6"/>
          </a:solidFill>
          <a:ln/>
        </p:spPr>
      </p:sp>
      <p:sp>
        <p:nvSpPr>
          <p:cNvPr id="9" name="Text 5"/>
          <p:cNvSpPr/>
          <p:nvPr/>
        </p:nvSpPr>
        <p:spPr>
          <a:xfrm>
            <a:off x="2718375" y="4905018"/>
            <a:ext cx="207407" cy="259199"/>
          </a:xfrm>
          <a:prstGeom prst="rect">
            <a:avLst/>
          </a:prstGeom>
          <a:noFill/>
          <a:ln/>
        </p:spPr>
        <p:txBody>
          <a:bodyPr wrap="none" lIns="0" tIns="0" rIns="0" bIns="0" rtlCol="0" anchor="t"/>
          <a:lstStyle/>
          <a:p>
            <a:pPr marL="0" indent="0" algn="l">
              <a:lnSpc>
                <a:spcPts val="2600"/>
              </a:lnSpc>
              <a:buNone/>
            </a:pPr>
            <a:r>
              <a:rPr lang="en-US" sz="1600" dirty="0">
                <a:solidFill>
                  <a:srgbClr val="000000"/>
                </a:solidFill>
                <a:latin typeface="Gelasio Semi Bold" pitchFamily="34" charset="0"/>
                <a:ea typeface="Gelasio Semi Bold" pitchFamily="34" charset="-122"/>
                <a:cs typeface="Gelasio Semi Bold" pitchFamily="34" charset="-120"/>
              </a:rPr>
              <a:t>1</a:t>
            </a:r>
            <a:endParaRPr lang="en-US" sz="1600" dirty="0"/>
          </a:p>
        </p:txBody>
      </p:sp>
      <p:sp>
        <p:nvSpPr>
          <p:cNvPr id="10" name="Text 6"/>
          <p:cNvSpPr/>
          <p:nvPr/>
        </p:nvSpPr>
        <p:spPr>
          <a:xfrm>
            <a:off x="800457" y="5504736"/>
            <a:ext cx="2160508" cy="270034"/>
          </a:xfrm>
          <a:prstGeom prst="rect">
            <a:avLst/>
          </a:prstGeom>
          <a:noFill/>
          <a:ln/>
        </p:spPr>
        <p:txBody>
          <a:bodyPr wrap="none" lIns="0" tIns="0" rIns="0" bIns="0" rtlCol="0" anchor="t"/>
          <a:lstStyle/>
          <a:p>
            <a:pPr marL="0" indent="0" algn="l">
              <a:lnSpc>
                <a:spcPts val="2100"/>
              </a:lnSpc>
              <a:buNone/>
            </a:pPr>
            <a:r>
              <a:rPr lang="en-US" sz="1700" dirty="0">
                <a:solidFill>
                  <a:srgbClr val="746558"/>
                </a:solidFill>
                <a:latin typeface="Gelasio Semi Bold" pitchFamily="34" charset="0"/>
                <a:ea typeface="Gelasio Semi Bold" pitchFamily="34" charset="-122"/>
                <a:cs typeface="Gelasio Semi Bold" pitchFamily="34" charset="-120"/>
              </a:rPr>
              <a:t>Initial Split</a:t>
            </a:r>
            <a:endParaRPr lang="en-US" sz="1700" dirty="0"/>
          </a:p>
        </p:txBody>
      </p:sp>
      <p:sp>
        <p:nvSpPr>
          <p:cNvPr id="11" name="Text 7"/>
          <p:cNvSpPr/>
          <p:nvPr/>
        </p:nvSpPr>
        <p:spPr>
          <a:xfrm>
            <a:off x="800457" y="5878473"/>
            <a:ext cx="3967163" cy="553164"/>
          </a:xfrm>
          <a:prstGeom prst="rect">
            <a:avLst/>
          </a:prstGeom>
          <a:noFill/>
          <a:ln/>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Separate 15% of data as test set using train_test_split with random_state=42</a:t>
            </a:r>
            <a:endParaRPr lang="en-US" sz="1350" dirty="0"/>
          </a:p>
        </p:txBody>
      </p:sp>
      <p:sp>
        <p:nvSpPr>
          <p:cNvPr id="12" name="Shape 8"/>
          <p:cNvSpPr/>
          <p:nvPr/>
        </p:nvSpPr>
        <p:spPr>
          <a:xfrm>
            <a:off x="5135999" y="5072658"/>
            <a:ext cx="4358402" cy="2211467"/>
          </a:xfrm>
          <a:prstGeom prst="roundRect">
            <a:avLst>
              <a:gd name="adj" fmla="val 4962"/>
            </a:avLst>
          </a:prstGeom>
          <a:solidFill>
            <a:srgbClr val="F9F6F0"/>
          </a:solidFill>
          <a:ln/>
        </p:spPr>
      </p:sp>
      <p:sp>
        <p:nvSpPr>
          <p:cNvPr id="13" name="Shape 9"/>
          <p:cNvSpPr/>
          <p:nvPr/>
        </p:nvSpPr>
        <p:spPr>
          <a:xfrm>
            <a:off x="5135999" y="5049798"/>
            <a:ext cx="4358402" cy="91440"/>
          </a:xfrm>
          <a:prstGeom prst="roundRect">
            <a:avLst>
              <a:gd name="adj" fmla="val 28354"/>
            </a:avLst>
          </a:prstGeom>
          <a:solidFill>
            <a:srgbClr val="D3C5B6"/>
          </a:solidFill>
          <a:ln/>
        </p:spPr>
      </p:sp>
      <p:sp>
        <p:nvSpPr>
          <p:cNvPr id="14" name="Shape 10"/>
          <p:cNvSpPr/>
          <p:nvPr/>
        </p:nvSpPr>
        <p:spPr>
          <a:xfrm>
            <a:off x="7055941" y="4813459"/>
            <a:ext cx="518517" cy="518517"/>
          </a:xfrm>
          <a:prstGeom prst="roundRect">
            <a:avLst>
              <a:gd name="adj" fmla="val 176349"/>
            </a:avLst>
          </a:prstGeom>
          <a:solidFill>
            <a:srgbClr val="D3C5B6"/>
          </a:solidFill>
          <a:ln/>
        </p:spPr>
      </p:sp>
      <p:sp>
        <p:nvSpPr>
          <p:cNvPr id="15" name="Text 11"/>
          <p:cNvSpPr/>
          <p:nvPr/>
        </p:nvSpPr>
        <p:spPr>
          <a:xfrm>
            <a:off x="7230487" y="4924068"/>
            <a:ext cx="207407" cy="259199"/>
          </a:xfrm>
          <a:prstGeom prst="rect">
            <a:avLst/>
          </a:prstGeom>
          <a:noFill/>
          <a:ln/>
        </p:spPr>
        <p:txBody>
          <a:bodyPr wrap="none" lIns="0" tIns="0" rIns="0" bIns="0" rtlCol="0" anchor="t"/>
          <a:lstStyle/>
          <a:p>
            <a:pPr marL="0" indent="0" algn="l">
              <a:lnSpc>
                <a:spcPts val="2600"/>
              </a:lnSpc>
              <a:buNone/>
            </a:pPr>
            <a:r>
              <a:rPr lang="en-US" sz="1600" dirty="0">
                <a:solidFill>
                  <a:srgbClr val="000000"/>
                </a:solidFill>
                <a:latin typeface="Gelasio Semi Bold" pitchFamily="34" charset="0"/>
                <a:ea typeface="Gelasio Semi Bold" pitchFamily="34" charset="-122"/>
                <a:cs typeface="Gelasio Semi Bold" pitchFamily="34" charset="-120"/>
              </a:rPr>
              <a:t>2</a:t>
            </a:r>
            <a:endParaRPr lang="en-US" sz="1600" dirty="0"/>
          </a:p>
        </p:txBody>
      </p:sp>
      <p:sp>
        <p:nvSpPr>
          <p:cNvPr id="16" name="Text 12"/>
          <p:cNvSpPr/>
          <p:nvPr/>
        </p:nvSpPr>
        <p:spPr>
          <a:xfrm>
            <a:off x="5331619" y="5504736"/>
            <a:ext cx="2160508" cy="270034"/>
          </a:xfrm>
          <a:prstGeom prst="rect">
            <a:avLst/>
          </a:prstGeom>
          <a:noFill/>
          <a:ln/>
        </p:spPr>
        <p:txBody>
          <a:bodyPr wrap="none" lIns="0" tIns="0" rIns="0" bIns="0" rtlCol="0" anchor="t"/>
          <a:lstStyle/>
          <a:p>
            <a:pPr marL="0" indent="0" algn="l">
              <a:lnSpc>
                <a:spcPts val="2100"/>
              </a:lnSpc>
              <a:buNone/>
            </a:pPr>
            <a:r>
              <a:rPr lang="en-US" sz="1700" dirty="0">
                <a:solidFill>
                  <a:srgbClr val="746558"/>
                </a:solidFill>
                <a:latin typeface="Gelasio Semi Bold" pitchFamily="34" charset="0"/>
                <a:ea typeface="Gelasio Semi Bold" pitchFamily="34" charset="-122"/>
                <a:cs typeface="Gelasio Semi Bold" pitchFamily="34" charset="-120"/>
              </a:rPr>
              <a:t>Secondary Split</a:t>
            </a:r>
            <a:endParaRPr lang="en-US" sz="1700" dirty="0"/>
          </a:p>
        </p:txBody>
      </p:sp>
      <p:sp>
        <p:nvSpPr>
          <p:cNvPr id="17" name="Text 13"/>
          <p:cNvSpPr/>
          <p:nvPr/>
        </p:nvSpPr>
        <p:spPr>
          <a:xfrm>
            <a:off x="5331619" y="5878473"/>
            <a:ext cx="3967163" cy="553164"/>
          </a:xfrm>
          <a:prstGeom prst="rect">
            <a:avLst/>
          </a:prstGeom>
          <a:noFill/>
          <a:ln/>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Divide remaining 85% into training (70.6%) and validation (14.4%) sets</a:t>
            </a:r>
            <a:endParaRPr lang="en-US" sz="1350" dirty="0"/>
          </a:p>
        </p:txBody>
      </p:sp>
      <p:sp>
        <p:nvSpPr>
          <p:cNvPr id="18" name="Text 14"/>
          <p:cNvSpPr/>
          <p:nvPr/>
        </p:nvSpPr>
        <p:spPr>
          <a:xfrm>
            <a:off x="5331619" y="6535341"/>
            <a:ext cx="3967163" cy="553164"/>
          </a:xfrm>
          <a:prstGeom prst="rect">
            <a:avLst/>
          </a:prstGeom>
          <a:noFill/>
          <a:ln/>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The validation size is calculated as 0.1765 of the remaining data (0.15/0.85)</a:t>
            </a:r>
            <a:endParaRPr lang="en-US" sz="1350" dirty="0"/>
          </a:p>
        </p:txBody>
      </p:sp>
      <p:sp>
        <p:nvSpPr>
          <p:cNvPr id="19" name="Shape 15"/>
          <p:cNvSpPr/>
          <p:nvPr/>
        </p:nvSpPr>
        <p:spPr>
          <a:xfrm>
            <a:off x="9667161" y="5072658"/>
            <a:ext cx="4358402" cy="2211467"/>
          </a:xfrm>
          <a:prstGeom prst="roundRect">
            <a:avLst>
              <a:gd name="adj" fmla="val 4962"/>
            </a:avLst>
          </a:prstGeom>
          <a:solidFill>
            <a:srgbClr val="F9F6F0"/>
          </a:solidFill>
          <a:ln/>
        </p:spPr>
      </p:sp>
      <p:sp>
        <p:nvSpPr>
          <p:cNvPr id="20" name="Shape 16"/>
          <p:cNvSpPr/>
          <p:nvPr/>
        </p:nvSpPr>
        <p:spPr>
          <a:xfrm>
            <a:off x="9667161" y="5049798"/>
            <a:ext cx="4358402" cy="91440"/>
          </a:xfrm>
          <a:prstGeom prst="roundRect">
            <a:avLst>
              <a:gd name="adj" fmla="val 28354"/>
            </a:avLst>
          </a:prstGeom>
          <a:solidFill>
            <a:srgbClr val="D3C5B6"/>
          </a:solidFill>
          <a:ln/>
        </p:spPr>
      </p:sp>
      <p:sp>
        <p:nvSpPr>
          <p:cNvPr id="21" name="Shape 17"/>
          <p:cNvSpPr/>
          <p:nvPr/>
        </p:nvSpPr>
        <p:spPr>
          <a:xfrm>
            <a:off x="11587103" y="4813459"/>
            <a:ext cx="518517" cy="518517"/>
          </a:xfrm>
          <a:prstGeom prst="roundRect">
            <a:avLst>
              <a:gd name="adj" fmla="val 176349"/>
            </a:avLst>
          </a:prstGeom>
          <a:solidFill>
            <a:srgbClr val="D3C5B6"/>
          </a:solidFill>
          <a:ln/>
        </p:spPr>
      </p:sp>
      <p:sp>
        <p:nvSpPr>
          <p:cNvPr id="22" name="Text 18"/>
          <p:cNvSpPr/>
          <p:nvPr/>
        </p:nvSpPr>
        <p:spPr>
          <a:xfrm>
            <a:off x="11761649" y="4885968"/>
            <a:ext cx="207407" cy="259199"/>
          </a:xfrm>
          <a:prstGeom prst="rect">
            <a:avLst/>
          </a:prstGeom>
          <a:noFill/>
          <a:ln/>
        </p:spPr>
        <p:txBody>
          <a:bodyPr wrap="none" lIns="0" tIns="0" rIns="0" bIns="0" rtlCol="0" anchor="t"/>
          <a:lstStyle/>
          <a:p>
            <a:pPr marL="0" indent="0" algn="l">
              <a:lnSpc>
                <a:spcPts val="2600"/>
              </a:lnSpc>
              <a:buNone/>
            </a:pPr>
            <a:r>
              <a:rPr lang="en-US" sz="1600" dirty="0">
                <a:solidFill>
                  <a:srgbClr val="000000"/>
                </a:solidFill>
                <a:latin typeface="Gelasio Semi Bold" pitchFamily="34" charset="0"/>
                <a:ea typeface="Gelasio Semi Bold" pitchFamily="34" charset="-122"/>
                <a:cs typeface="Gelasio Semi Bold" pitchFamily="34" charset="-120"/>
              </a:rPr>
              <a:t>3</a:t>
            </a:r>
            <a:endParaRPr lang="en-US" sz="1600" dirty="0"/>
          </a:p>
        </p:txBody>
      </p:sp>
      <p:sp>
        <p:nvSpPr>
          <p:cNvPr id="23" name="Text 19"/>
          <p:cNvSpPr/>
          <p:nvPr/>
        </p:nvSpPr>
        <p:spPr>
          <a:xfrm>
            <a:off x="9862780" y="5504736"/>
            <a:ext cx="2160508" cy="270034"/>
          </a:xfrm>
          <a:prstGeom prst="rect">
            <a:avLst/>
          </a:prstGeom>
          <a:noFill/>
          <a:ln/>
        </p:spPr>
        <p:txBody>
          <a:bodyPr wrap="none" lIns="0" tIns="0" rIns="0" bIns="0" rtlCol="0" anchor="t"/>
          <a:lstStyle/>
          <a:p>
            <a:pPr marL="0" indent="0" algn="l">
              <a:lnSpc>
                <a:spcPts val="2100"/>
              </a:lnSpc>
              <a:buNone/>
            </a:pPr>
            <a:r>
              <a:rPr lang="en-US" sz="1700" dirty="0">
                <a:solidFill>
                  <a:srgbClr val="746558"/>
                </a:solidFill>
                <a:latin typeface="Gelasio Semi Bold" pitchFamily="34" charset="0"/>
                <a:ea typeface="Gelasio Semi Bold" pitchFamily="34" charset="-122"/>
                <a:cs typeface="Gelasio Semi Bold" pitchFamily="34" charset="-120"/>
              </a:rPr>
              <a:t>Final Distribution</a:t>
            </a:r>
            <a:endParaRPr lang="en-US" sz="1700" dirty="0"/>
          </a:p>
        </p:txBody>
      </p:sp>
      <p:sp>
        <p:nvSpPr>
          <p:cNvPr id="24" name="Text 20"/>
          <p:cNvSpPr/>
          <p:nvPr/>
        </p:nvSpPr>
        <p:spPr>
          <a:xfrm>
            <a:off x="9862780" y="5878473"/>
            <a:ext cx="3967163" cy="276582"/>
          </a:xfrm>
          <a:prstGeom prst="rect">
            <a:avLst/>
          </a:prstGeom>
          <a:noFill/>
          <a:ln/>
        </p:spPr>
        <p:txBody>
          <a:bodyPr wrap="non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Training: 527 samples (70%)</a:t>
            </a:r>
            <a:endParaRPr lang="en-US" sz="1350" dirty="0"/>
          </a:p>
        </p:txBody>
      </p:sp>
      <p:sp>
        <p:nvSpPr>
          <p:cNvPr id="25" name="Text 21"/>
          <p:cNvSpPr/>
          <p:nvPr/>
        </p:nvSpPr>
        <p:spPr>
          <a:xfrm>
            <a:off x="9862780" y="6258758"/>
            <a:ext cx="3967163" cy="276582"/>
          </a:xfrm>
          <a:prstGeom prst="rect">
            <a:avLst/>
          </a:prstGeom>
          <a:noFill/>
          <a:ln/>
        </p:spPr>
        <p:txBody>
          <a:bodyPr wrap="non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Validation: 113 samples (15%)</a:t>
            </a:r>
            <a:endParaRPr lang="en-US" sz="1350" dirty="0"/>
          </a:p>
        </p:txBody>
      </p:sp>
      <p:sp>
        <p:nvSpPr>
          <p:cNvPr id="26" name="Text 22"/>
          <p:cNvSpPr/>
          <p:nvPr/>
        </p:nvSpPr>
        <p:spPr>
          <a:xfrm>
            <a:off x="9862780" y="6639044"/>
            <a:ext cx="3967163" cy="276582"/>
          </a:xfrm>
          <a:prstGeom prst="rect">
            <a:avLst/>
          </a:prstGeom>
          <a:noFill/>
          <a:ln/>
        </p:spPr>
        <p:txBody>
          <a:bodyPr wrap="non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Testing: 113 samples (15%)</a:t>
            </a:r>
            <a:endParaRPr lang="en-US" sz="1350" dirty="0"/>
          </a:p>
        </p:txBody>
      </p:sp>
      <p:sp>
        <p:nvSpPr>
          <p:cNvPr id="27" name="Text 23"/>
          <p:cNvSpPr/>
          <p:nvPr/>
        </p:nvSpPr>
        <p:spPr>
          <a:xfrm>
            <a:off x="604837" y="7478554"/>
            <a:ext cx="13420725" cy="276582"/>
          </a:xfrm>
          <a:prstGeom prst="rect">
            <a:avLst/>
          </a:prstGeom>
          <a:noFill/>
          <a:ln/>
        </p:spPr>
        <p:txBody>
          <a:bodyPr wrap="none" lIns="0" tIns="0" rIns="0" bIns="0" rtlCol="0" anchor="t"/>
          <a:lstStyle/>
          <a:p>
            <a:pPr marL="0" indent="0" algn="l">
              <a:lnSpc>
                <a:spcPts val="2150"/>
              </a:lnSpc>
              <a:buNone/>
            </a:pPr>
            <a:endParaRPr lang="en-US" sz="13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6034"/>
          </a:xfrm>
          <a:prstGeom prst="rect">
            <a:avLst/>
          </a:prstGeom>
        </p:spPr>
      </p:pic>
      <p:sp>
        <p:nvSpPr>
          <p:cNvPr id="3" name="Text 0"/>
          <p:cNvSpPr/>
          <p:nvPr/>
        </p:nvSpPr>
        <p:spPr>
          <a:xfrm>
            <a:off x="715685" y="3284577"/>
            <a:ext cx="5819775" cy="511135"/>
          </a:xfrm>
          <a:prstGeom prst="rect">
            <a:avLst/>
          </a:prstGeom>
          <a:noFill/>
          <a:ln/>
        </p:spPr>
        <p:txBody>
          <a:bodyPr wrap="none" lIns="0" tIns="0" rIns="0" bIns="0" rtlCol="0" anchor="t"/>
          <a:lstStyle/>
          <a:p>
            <a:pPr marL="0" indent="0" algn="l">
              <a:lnSpc>
                <a:spcPts val="4000"/>
              </a:lnSpc>
              <a:buNone/>
            </a:pPr>
            <a:r>
              <a:rPr lang="en-US" sz="3200" dirty="0">
                <a:solidFill>
                  <a:srgbClr val="484237"/>
                </a:solidFill>
                <a:latin typeface="Gelasio Semi Bold" pitchFamily="34" charset="0"/>
                <a:ea typeface="Gelasio Semi Bold" pitchFamily="34" charset="-122"/>
                <a:cs typeface="Gelasio Semi Bold" pitchFamily="34" charset="-120"/>
              </a:rPr>
              <a:t>7'. Data Partitioning Strategy</a:t>
            </a:r>
            <a:endParaRPr lang="en-US" sz="3200" dirty="0"/>
          </a:p>
        </p:txBody>
      </p:sp>
      <p:sp>
        <p:nvSpPr>
          <p:cNvPr id="4" name="Text 1"/>
          <p:cNvSpPr/>
          <p:nvPr/>
        </p:nvSpPr>
        <p:spPr>
          <a:xfrm>
            <a:off x="715685" y="4025741"/>
            <a:ext cx="13199031" cy="327065"/>
          </a:xfrm>
          <a:prstGeom prst="rect">
            <a:avLst/>
          </a:prstGeom>
          <a:noFill/>
          <a:ln/>
        </p:spPr>
        <p:txBody>
          <a:bodyPr wrap="non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We employ a two-stage splitting approach to create properly balanced datasets:</a:t>
            </a:r>
            <a:endParaRPr lang="en-US" sz="1600" dirty="0"/>
          </a:p>
        </p:txBody>
      </p:sp>
      <p:sp>
        <p:nvSpPr>
          <p:cNvPr id="5" name="Shape 2"/>
          <p:cNvSpPr/>
          <p:nvPr/>
        </p:nvSpPr>
        <p:spPr>
          <a:xfrm>
            <a:off x="715685" y="4889540"/>
            <a:ext cx="4263390" cy="2611398"/>
          </a:xfrm>
          <a:prstGeom prst="roundRect">
            <a:avLst>
              <a:gd name="adj" fmla="val 4202"/>
            </a:avLst>
          </a:prstGeom>
          <a:solidFill>
            <a:srgbClr val="F9F6F0"/>
          </a:solidFill>
          <a:ln/>
        </p:spPr>
      </p:sp>
      <p:sp>
        <p:nvSpPr>
          <p:cNvPr id="6" name="Shape 3"/>
          <p:cNvSpPr/>
          <p:nvPr/>
        </p:nvSpPr>
        <p:spPr>
          <a:xfrm>
            <a:off x="715685" y="4866680"/>
            <a:ext cx="4263390" cy="91440"/>
          </a:xfrm>
          <a:prstGeom prst="roundRect">
            <a:avLst>
              <a:gd name="adj" fmla="val 33544"/>
            </a:avLst>
          </a:prstGeom>
          <a:solidFill>
            <a:srgbClr val="D3C5B6"/>
          </a:solidFill>
          <a:ln/>
        </p:spPr>
      </p:sp>
      <p:sp>
        <p:nvSpPr>
          <p:cNvPr id="7" name="Shape 4"/>
          <p:cNvSpPr/>
          <p:nvPr/>
        </p:nvSpPr>
        <p:spPr>
          <a:xfrm>
            <a:off x="2540675" y="4582835"/>
            <a:ext cx="613410" cy="613410"/>
          </a:xfrm>
          <a:prstGeom prst="roundRect">
            <a:avLst>
              <a:gd name="adj" fmla="val 149068"/>
            </a:avLst>
          </a:prstGeom>
          <a:solidFill>
            <a:srgbClr val="D3C5B6"/>
          </a:solidFill>
          <a:ln/>
        </p:spPr>
      </p:sp>
      <p:sp>
        <p:nvSpPr>
          <p:cNvPr id="8" name="Text 5"/>
          <p:cNvSpPr/>
          <p:nvPr/>
        </p:nvSpPr>
        <p:spPr>
          <a:xfrm>
            <a:off x="2781895" y="4679037"/>
            <a:ext cx="245269" cy="306705"/>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Gelasio Semi Bold" pitchFamily="34" charset="0"/>
                <a:ea typeface="Gelasio Semi Bold" pitchFamily="34" charset="-122"/>
                <a:cs typeface="Gelasio Semi Bold" pitchFamily="34" charset="-120"/>
              </a:rPr>
              <a:t>1</a:t>
            </a:r>
            <a:endParaRPr lang="en-US" sz="1900" dirty="0"/>
          </a:p>
        </p:txBody>
      </p:sp>
      <p:sp>
        <p:nvSpPr>
          <p:cNvPr id="9" name="Text 6"/>
          <p:cNvSpPr/>
          <p:nvPr/>
        </p:nvSpPr>
        <p:spPr>
          <a:xfrm>
            <a:off x="942975" y="5400675"/>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Initial Split</a:t>
            </a:r>
            <a:endParaRPr lang="en-US" sz="2000" dirty="0"/>
          </a:p>
        </p:txBody>
      </p:sp>
      <p:sp>
        <p:nvSpPr>
          <p:cNvPr id="10" name="Text 7"/>
          <p:cNvSpPr/>
          <p:nvPr/>
        </p:nvSpPr>
        <p:spPr>
          <a:xfrm>
            <a:off x="942975" y="5842754"/>
            <a:ext cx="3808809" cy="654129"/>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Separate 15% of data as test set using train_test_split with random_state=42</a:t>
            </a:r>
            <a:endParaRPr lang="en-US" sz="1600" dirty="0"/>
          </a:p>
        </p:txBody>
      </p:sp>
      <p:sp>
        <p:nvSpPr>
          <p:cNvPr id="11" name="Shape 8"/>
          <p:cNvSpPr/>
          <p:nvPr/>
        </p:nvSpPr>
        <p:spPr>
          <a:xfrm>
            <a:off x="5183505" y="4889540"/>
            <a:ext cx="4263390" cy="2611398"/>
          </a:xfrm>
          <a:prstGeom prst="roundRect">
            <a:avLst>
              <a:gd name="adj" fmla="val 4202"/>
            </a:avLst>
          </a:prstGeom>
          <a:solidFill>
            <a:srgbClr val="F9F6F0"/>
          </a:solidFill>
          <a:ln/>
        </p:spPr>
      </p:sp>
      <p:sp>
        <p:nvSpPr>
          <p:cNvPr id="12" name="Shape 9"/>
          <p:cNvSpPr/>
          <p:nvPr/>
        </p:nvSpPr>
        <p:spPr>
          <a:xfrm>
            <a:off x="5183505" y="4866680"/>
            <a:ext cx="4263390" cy="91440"/>
          </a:xfrm>
          <a:prstGeom prst="roundRect">
            <a:avLst>
              <a:gd name="adj" fmla="val 33544"/>
            </a:avLst>
          </a:prstGeom>
          <a:solidFill>
            <a:srgbClr val="D3C5B6"/>
          </a:solidFill>
          <a:ln/>
        </p:spPr>
      </p:sp>
      <p:sp>
        <p:nvSpPr>
          <p:cNvPr id="13" name="Shape 10"/>
          <p:cNvSpPr/>
          <p:nvPr/>
        </p:nvSpPr>
        <p:spPr>
          <a:xfrm>
            <a:off x="7008495" y="4582835"/>
            <a:ext cx="613410" cy="613410"/>
          </a:xfrm>
          <a:prstGeom prst="roundRect">
            <a:avLst>
              <a:gd name="adj" fmla="val 149068"/>
            </a:avLst>
          </a:prstGeom>
          <a:solidFill>
            <a:srgbClr val="D3C5B6"/>
          </a:solidFill>
          <a:ln/>
        </p:spPr>
      </p:sp>
      <p:sp>
        <p:nvSpPr>
          <p:cNvPr id="14" name="Text 11"/>
          <p:cNvSpPr/>
          <p:nvPr/>
        </p:nvSpPr>
        <p:spPr>
          <a:xfrm>
            <a:off x="7230666" y="4679037"/>
            <a:ext cx="245269" cy="306705"/>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Gelasio Semi Bold" pitchFamily="34" charset="0"/>
                <a:ea typeface="Gelasio Semi Bold" pitchFamily="34" charset="-122"/>
                <a:cs typeface="Gelasio Semi Bold" pitchFamily="34" charset="-120"/>
              </a:rPr>
              <a:t>2</a:t>
            </a:r>
            <a:endParaRPr lang="en-US" sz="1900" dirty="0"/>
          </a:p>
        </p:txBody>
      </p:sp>
      <p:sp>
        <p:nvSpPr>
          <p:cNvPr id="15" name="Text 12"/>
          <p:cNvSpPr/>
          <p:nvPr/>
        </p:nvSpPr>
        <p:spPr>
          <a:xfrm>
            <a:off x="5410795" y="5400675"/>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Secondary Split</a:t>
            </a:r>
            <a:endParaRPr lang="en-US" sz="2000" dirty="0"/>
          </a:p>
        </p:txBody>
      </p:sp>
      <p:sp>
        <p:nvSpPr>
          <p:cNvPr id="16" name="Text 13"/>
          <p:cNvSpPr/>
          <p:nvPr/>
        </p:nvSpPr>
        <p:spPr>
          <a:xfrm>
            <a:off x="5410795" y="5842754"/>
            <a:ext cx="3808809" cy="654129"/>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Divide remaining 85% into training (70.6%) and validation (14.4%) sets</a:t>
            </a:r>
            <a:endParaRPr lang="en-US" sz="1600" dirty="0"/>
          </a:p>
        </p:txBody>
      </p:sp>
      <p:sp>
        <p:nvSpPr>
          <p:cNvPr id="17" name="Text 14"/>
          <p:cNvSpPr/>
          <p:nvPr/>
        </p:nvSpPr>
        <p:spPr>
          <a:xfrm>
            <a:off x="5410795" y="6619518"/>
            <a:ext cx="3808809" cy="654129"/>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The validation size is calculated as 0.1765 of the remaining data (0.15/0.85)</a:t>
            </a:r>
            <a:endParaRPr lang="en-US" sz="1600" dirty="0"/>
          </a:p>
        </p:txBody>
      </p:sp>
      <p:sp>
        <p:nvSpPr>
          <p:cNvPr id="18" name="Shape 15"/>
          <p:cNvSpPr/>
          <p:nvPr/>
        </p:nvSpPr>
        <p:spPr>
          <a:xfrm>
            <a:off x="9651325" y="4889540"/>
            <a:ext cx="4263390" cy="2611398"/>
          </a:xfrm>
          <a:prstGeom prst="roundRect">
            <a:avLst>
              <a:gd name="adj" fmla="val 4202"/>
            </a:avLst>
          </a:prstGeom>
          <a:solidFill>
            <a:srgbClr val="F9F6F0"/>
          </a:solidFill>
          <a:ln/>
        </p:spPr>
      </p:sp>
      <p:sp>
        <p:nvSpPr>
          <p:cNvPr id="19" name="Shape 16"/>
          <p:cNvSpPr/>
          <p:nvPr/>
        </p:nvSpPr>
        <p:spPr>
          <a:xfrm>
            <a:off x="9651325" y="4866680"/>
            <a:ext cx="4263390" cy="91440"/>
          </a:xfrm>
          <a:prstGeom prst="roundRect">
            <a:avLst>
              <a:gd name="adj" fmla="val 33544"/>
            </a:avLst>
          </a:prstGeom>
          <a:solidFill>
            <a:srgbClr val="D3C5B6"/>
          </a:solidFill>
          <a:ln/>
        </p:spPr>
      </p:sp>
      <p:sp>
        <p:nvSpPr>
          <p:cNvPr id="20" name="Shape 17"/>
          <p:cNvSpPr/>
          <p:nvPr/>
        </p:nvSpPr>
        <p:spPr>
          <a:xfrm>
            <a:off x="11476315" y="4582835"/>
            <a:ext cx="613410" cy="613410"/>
          </a:xfrm>
          <a:prstGeom prst="roundRect">
            <a:avLst>
              <a:gd name="adj" fmla="val 149068"/>
            </a:avLst>
          </a:prstGeom>
          <a:solidFill>
            <a:srgbClr val="D3C5B6"/>
          </a:solidFill>
          <a:ln/>
        </p:spPr>
      </p:sp>
      <p:sp>
        <p:nvSpPr>
          <p:cNvPr id="21" name="Text 18"/>
          <p:cNvSpPr/>
          <p:nvPr/>
        </p:nvSpPr>
        <p:spPr>
          <a:xfrm>
            <a:off x="11698486" y="4679037"/>
            <a:ext cx="245269" cy="306705"/>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Gelasio Semi Bold" pitchFamily="34" charset="0"/>
                <a:ea typeface="Gelasio Semi Bold" pitchFamily="34" charset="-122"/>
                <a:cs typeface="Gelasio Semi Bold" pitchFamily="34" charset="-120"/>
              </a:rPr>
              <a:t>3</a:t>
            </a:r>
            <a:endParaRPr lang="en-US" sz="1900" dirty="0"/>
          </a:p>
        </p:txBody>
      </p:sp>
      <p:sp>
        <p:nvSpPr>
          <p:cNvPr id="22" name="Text 19"/>
          <p:cNvSpPr/>
          <p:nvPr/>
        </p:nvSpPr>
        <p:spPr>
          <a:xfrm>
            <a:off x="9878616" y="5400675"/>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Final Distribution</a:t>
            </a:r>
            <a:endParaRPr lang="en-US" sz="2000" dirty="0"/>
          </a:p>
        </p:txBody>
      </p:sp>
      <p:sp>
        <p:nvSpPr>
          <p:cNvPr id="23" name="Text 20"/>
          <p:cNvSpPr/>
          <p:nvPr/>
        </p:nvSpPr>
        <p:spPr>
          <a:xfrm>
            <a:off x="9878616" y="5842754"/>
            <a:ext cx="3808809" cy="327065"/>
          </a:xfrm>
          <a:prstGeom prst="rect">
            <a:avLst/>
          </a:prstGeom>
          <a:noFill/>
          <a:ln/>
        </p:spPr>
        <p:txBody>
          <a:bodyPr wrap="non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Training: 494 samples (70%)</a:t>
            </a:r>
            <a:endParaRPr lang="en-US" sz="1600" dirty="0"/>
          </a:p>
        </p:txBody>
      </p:sp>
      <p:sp>
        <p:nvSpPr>
          <p:cNvPr id="24" name="Text 21"/>
          <p:cNvSpPr/>
          <p:nvPr/>
        </p:nvSpPr>
        <p:spPr>
          <a:xfrm>
            <a:off x="9878616" y="6292453"/>
            <a:ext cx="3808809" cy="327065"/>
          </a:xfrm>
          <a:prstGeom prst="rect">
            <a:avLst/>
          </a:prstGeom>
          <a:noFill/>
          <a:ln/>
        </p:spPr>
        <p:txBody>
          <a:bodyPr wrap="non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Validation: 107 samples (15%)</a:t>
            </a:r>
            <a:endParaRPr lang="en-US" sz="1600" dirty="0"/>
          </a:p>
        </p:txBody>
      </p:sp>
      <p:sp>
        <p:nvSpPr>
          <p:cNvPr id="25" name="Text 22"/>
          <p:cNvSpPr/>
          <p:nvPr/>
        </p:nvSpPr>
        <p:spPr>
          <a:xfrm>
            <a:off x="9878616" y="6742152"/>
            <a:ext cx="3808809" cy="327065"/>
          </a:xfrm>
          <a:prstGeom prst="rect">
            <a:avLst/>
          </a:prstGeom>
          <a:noFill/>
          <a:ln/>
        </p:spPr>
        <p:txBody>
          <a:bodyPr wrap="non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Testing: 107 samples (15%)</a:t>
            </a:r>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94730" y="551974"/>
            <a:ext cx="8339614" cy="496133"/>
          </a:xfrm>
          <a:prstGeom prst="rect">
            <a:avLst/>
          </a:prstGeom>
          <a:noFill/>
          <a:ln/>
        </p:spPr>
        <p:txBody>
          <a:bodyPr wrap="none" lIns="0" tIns="0" rIns="0" bIns="0" rtlCol="0" anchor="t"/>
          <a:lstStyle/>
          <a:p>
            <a:pPr marL="0" indent="0" algn="l">
              <a:lnSpc>
                <a:spcPts val="3900"/>
              </a:lnSpc>
              <a:buNone/>
            </a:pPr>
            <a:r>
              <a:rPr lang="en-US" sz="3100" dirty="0">
                <a:solidFill>
                  <a:srgbClr val="484237"/>
                </a:solidFill>
                <a:latin typeface="Gelasio Semi Bold" pitchFamily="34" charset="0"/>
                <a:ea typeface="Gelasio Semi Bold" pitchFamily="34" charset="-122"/>
                <a:cs typeface="Gelasio Semi Bold" pitchFamily="34" charset="-120"/>
              </a:rPr>
              <a:t>8,8'. Data Range Analysis and Normalizing</a:t>
            </a:r>
            <a:endParaRPr lang="en-US" sz="3100" dirty="0"/>
          </a:p>
        </p:txBody>
      </p:sp>
      <p:sp>
        <p:nvSpPr>
          <p:cNvPr id="3" name="Text 1"/>
          <p:cNvSpPr/>
          <p:nvPr/>
        </p:nvSpPr>
        <p:spPr>
          <a:xfrm>
            <a:off x="694730" y="1246584"/>
            <a:ext cx="6878598" cy="620316"/>
          </a:xfrm>
          <a:prstGeom prst="rect">
            <a:avLst/>
          </a:prstGeom>
          <a:noFill/>
          <a:ln/>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Normalization Methodology</a:t>
            </a:r>
            <a:endParaRPr lang="en-US" sz="3900" dirty="0"/>
          </a:p>
        </p:txBody>
      </p:sp>
      <p:sp>
        <p:nvSpPr>
          <p:cNvPr id="4" name="Text 2"/>
          <p:cNvSpPr/>
          <p:nvPr/>
        </p:nvSpPr>
        <p:spPr>
          <a:xfrm>
            <a:off x="694730" y="2164556"/>
            <a:ext cx="13240941"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We implement proper normalization to scale all values to [0,1] range while preventing data leakage:</a:t>
            </a:r>
            <a:endParaRPr lang="en-US" sz="1550" dirty="0"/>
          </a:p>
        </p:txBody>
      </p:sp>
      <p:sp>
        <p:nvSpPr>
          <p:cNvPr id="5" name="Shape 3"/>
          <p:cNvSpPr/>
          <p:nvPr/>
        </p:nvSpPr>
        <p:spPr>
          <a:xfrm>
            <a:off x="694730" y="2854166"/>
            <a:ext cx="13240941" cy="22860"/>
          </a:xfrm>
          <a:prstGeom prst="roundRect">
            <a:avLst>
              <a:gd name="adj" fmla="val 130246"/>
            </a:avLst>
          </a:prstGeom>
          <a:solidFill>
            <a:srgbClr val="D4CEC3"/>
          </a:solidFill>
          <a:ln/>
        </p:spPr>
      </p:sp>
      <p:sp>
        <p:nvSpPr>
          <p:cNvPr id="6" name="Shape 4"/>
          <p:cNvSpPr/>
          <p:nvPr/>
        </p:nvSpPr>
        <p:spPr>
          <a:xfrm>
            <a:off x="2807375" y="2854107"/>
            <a:ext cx="22860" cy="396954"/>
          </a:xfrm>
          <a:prstGeom prst="roundRect">
            <a:avLst>
              <a:gd name="adj" fmla="val 130246"/>
            </a:avLst>
          </a:prstGeom>
          <a:solidFill>
            <a:srgbClr val="D4CEC3"/>
          </a:solidFill>
          <a:ln/>
        </p:spPr>
      </p:sp>
      <p:sp>
        <p:nvSpPr>
          <p:cNvPr id="7" name="Shape 5"/>
          <p:cNvSpPr/>
          <p:nvPr/>
        </p:nvSpPr>
        <p:spPr>
          <a:xfrm>
            <a:off x="2744391" y="2779693"/>
            <a:ext cx="148828" cy="148828"/>
          </a:xfrm>
          <a:prstGeom prst="roundRect">
            <a:avLst>
              <a:gd name="adj" fmla="val 307200"/>
            </a:avLst>
          </a:prstGeom>
          <a:solidFill>
            <a:srgbClr val="D3C5B6"/>
          </a:solidFill>
          <a:ln/>
        </p:spPr>
      </p:sp>
      <p:sp>
        <p:nvSpPr>
          <p:cNvPr id="8" name="Text 6"/>
          <p:cNvSpPr/>
          <p:nvPr/>
        </p:nvSpPr>
        <p:spPr>
          <a:xfrm>
            <a:off x="1544241" y="3449598"/>
            <a:ext cx="2549247" cy="310158"/>
          </a:xfrm>
          <a:prstGeom prst="rect">
            <a:avLst/>
          </a:prstGeom>
          <a:noFill/>
          <a:ln/>
        </p:spPr>
        <p:txBody>
          <a:bodyPr wrap="none" lIns="0" tIns="0" rIns="0" bIns="0" rtlCol="0" anchor="t"/>
          <a:lstStyle/>
          <a:p>
            <a:pPr marL="0" indent="0" algn="ctr">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Tabular Data Scaling</a:t>
            </a:r>
            <a:endParaRPr lang="en-US" sz="1950" dirty="0"/>
          </a:p>
        </p:txBody>
      </p:sp>
      <p:sp>
        <p:nvSpPr>
          <p:cNvPr id="9" name="Text 7"/>
          <p:cNvSpPr/>
          <p:nvPr/>
        </p:nvSpPr>
        <p:spPr>
          <a:xfrm>
            <a:off x="893207" y="3878818"/>
            <a:ext cx="3851315" cy="635079"/>
          </a:xfrm>
          <a:prstGeom prst="rect">
            <a:avLst/>
          </a:prstGeom>
          <a:noFill/>
          <a:ln/>
        </p:spPr>
        <p:txBody>
          <a:bodyPr wrap="square" lIns="0" tIns="0" rIns="0" bIns="0" rtlCol="0" anchor="t"/>
          <a:lstStyle/>
          <a:p>
            <a:pPr marL="0" indent="0" algn="ctr">
              <a:lnSpc>
                <a:spcPts val="2500"/>
              </a:lnSpc>
              <a:buNone/>
            </a:pPr>
            <a:r>
              <a:rPr lang="en-US" sz="1550" dirty="0">
                <a:solidFill>
                  <a:srgbClr val="746558"/>
                </a:solidFill>
                <a:latin typeface="Gelasio" pitchFamily="34" charset="0"/>
                <a:ea typeface="Gelasio" pitchFamily="34" charset="-122"/>
                <a:cs typeface="Gelasio" pitchFamily="34" charset="-120"/>
              </a:rPr>
              <a:t>Applied MinMaxScaler to target variables (y) and numerical input (Initial Sw)</a:t>
            </a:r>
            <a:endParaRPr lang="en-US" sz="1550" dirty="0"/>
          </a:p>
        </p:txBody>
      </p:sp>
      <p:sp>
        <p:nvSpPr>
          <p:cNvPr id="10" name="Text 8"/>
          <p:cNvSpPr/>
          <p:nvPr/>
        </p:nvSpPr>
        <p:spPr>
          <a:xfrm>
            <a:off x="893207" y="4632960"/>
            <a:ext cx="385131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746558"/>
                </a:solidFill>
                <a:latin typeface="Gelasio" pitchFamily="34" charset="0"/>
                <a:ea typeface="Gelasio" pitchFamily="34" charset="-122"/>
                <a:cs typeface="Gelasio" pitchFamily="34" charset="-120"/>
              </a:rPr>
              <a:t>Fit scalers on training data only</a:t>
            </a:r>
            <a:endParaRPr lang="en-US" sz="1550" dirty="0"/>
          </a:p>
        </p:txBody>
      </p:sp>
      <p:sp>
        <p:nvSpPr>
          <p:cNvPr id="11" name="Text 9"/>
          <p:cNvSpPr/>
          <p:nvPr/>
        </p:nvSpPr>
        <p:spPr>
          <a:xfrm>
            <a:off x="893207" y="5019913"/>
            <a:ext cx="3851315"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746558"/>
                </a:solidFill>
                <a:latin typeface="Gelasio" pitchFamily="34" charset="0"/>
                <a:ea typeface="Gelasio" pitchFamily="34" charset="-122"/>
                <a:cs typeface="Gelasio" pitchFamily="34" charset="-120"/>
              </a:rPr>
              <a:t>Apply the same fitted scalers to transform validation and test sets</a:t>
            </a:r>
            <a:endParaRPr lang="en-US" sz="1550" dirty="0"/>
          </a:p>
        </p:txBody>
      </p:sp>
      <p:sp>
        <p:nvSpPr>
          <p:cNvPr id="12" name="Shape 10"/>
          <p:cNvSpPr/>
          <p:nvPr/>
        </p:nvSpPr>
        <p:spPr>
          <a:xfrm>
            <a:off x="7303651" y="2854107"/>
            <a:ext cx="22860" cy="396954"/>
          </a:xfrm>
          <a:prstGeom prst="roundRect">
            <a:avLst>
              <a:gd name="adj" fmla="val 130246"/>
            </a:avLst>
          </a:prstGeom>
          <a:solidFill>
            <a:srgbClr val="D4CEC3"/>
          </a:solidFill>
          <a:ln/>
        </p:spPr>
      </p:sp>
      <p:sp>
        <p:nvSpPr>
          <p:cNvPr id="13" name="Shape 11"/>
          <p:cNvSpPr/>
          <p:nvPr/>
        </p:nvSpPr>
        <p:spPr>
          <a:xfrm>
            <a:off x="7240667" y="2779693"/>
            <a:ext cx="148828" cy="148828"/>
          </a:xfrm>
          <a:prstGeom prst="roundRect">
            <a:avLst>
              <a:gd name="adj" fmla="val 307200"/>
            </a:avLst>
          </a:prstGeom>
          <a:solidFill>
            <a:srgbClr val="D3C5B6"/>
          </a:solidFill>
          <a:ln/>
        </p:spPr>
      </p:sp>
      <p:sp>
        <p:nvSpPr>
          <p:cNvPr id="14" name="Text 12"/>
          <p:cNvSpPr/>
          <p:nvPr/>
        </p:nvSpPr>
        <p:spPr>
          <a:xfrm>
            <a:off x="6074569" y="3449598"/>
            <a:ext cx="2481143" cy="310158"/>
          </a:xfrm>
          <a:prstGeom prst="rect">
            <a:avLst/>
          </a:prstGeom>
          <a:noFill/>
          <a:ln/>
        </p:spPr>
        <p:txBody>
          <a:bodyPr wrap="none" lIns="0" tIns="0" rIns="0" bIns="0" rtlCol="0" anchor="t"/>
          <a:lstStyle/>
          <a:p>
            <a:pPr marL="0" indent="0" algn="ctr">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Image Data Scaling</a:t>
            </a:r>
            <a:endParaRPr lang="en-US" sz="1950" dirty="0"/>
          </a:p>
        </p:txBody>
      </p:sp>
      <p:sp>
        <p:nvSpPr>
          <p:cNvPr id="15" name="Text 13"/>
          <p:cNvSpPr/>
          <p:nvPr/>
        </p:nvSpPr>
        <p:spPr>
          <a:xfrm>
            <a:off x="5389483" y="3878818"/>
            <a:ext cx="3851315" cy="635079"/>
          </a:xfrm>
          <a:prstGeom prst="rect">
            <a:avLst/>
          </a:prstGeom>
          <a:noFill/>
          <a:ln/>
        </p:spPr>
        <p:txBody>
          <a:bodyPr wrap="square" lIns="0" tIns="0" rIns="0" bIns="0" rtlCol="0" anchor="t"/>
          <a:lstStyle/>
          <a:p>
            <a:pPr marL="0" indent="0" algn="ctr">
              <a:lnSpc>
                <a:spcPts val="2500"/>
              </a:lnSpc>
              <a:buNone/>
            </a:pPr>
            <a:r>
              <a:rPr lang="en-US" sz="1550" dirty="0">
                <a:solidFill>
                  <a:srgbClr val="746558"/>
                </a:solidFill>
                <a:latin typeface="Gelasio" pitchFamily="34" charset="0"/>
                <a:ea typeface="Gelasio" pitchFamily="34" charset="-122"/>
                <a:cs typeface="Gelasio" pitchFamily="34" charset="-120"/>
              </a:rPr>
              <a:t>Implemented channel-wise normalization with manual min-max scaling:</a:t>
            </a:r>
            <a:endParaRPr lang="en-US" sz="1550" dirty="0"/>
          </a:p>
        </p:txBody>
      </p:sp>
      <p:sp>
        <p:nvSpPr>
          <p:cNvPr id="16" name="Text 14"/>
          <p:cNvSpPr/>
          <p:nvPr/>
        </p:nvSpPr>
        <p:spPr>
          <a:xfrm>
            <a:off x="5389483" y="4632960"/>
            <a:ext cx="3851315" cy="665559"/>
          </a:xfrm>
          <a:prstGeom prst="rect">
            <a:avLst/>
          </a:prstGeom>
          <a:noFill/>
          <a:ln/>
        </p:spPr>
        <p:txBody>
          <a:bodyPr wrap="square" lIns="0" tIns="0" rIns="0" bIns="0" rtlCol="0" anchor="t"/>
          <a:lstStyle/>
          <a:p>
            <a:pPr marL="0" indent="0" algn="ctr">
              <a:lnSpc>
                <a:spcPts val="2500"/>
              </a:lnSpc>
              <a:buNone/>
            </a:pPr>
            <a:r>
              <a:rPr lang="en-US" sz="1550" dirty="0">
                <a:solidFill>
                  <a:srgbClr val="746558"/>
                </a:solidFill>
                <a:highlight>
                  <a:srgbClr val="ECE9E3"/>
                </a:highlight>
                <a:latin typeface="Consolas" pitchFamily="34" charset="0"/>
                <a:ea typeface="Consolas" pitchFamily="34" charset="-122"/>
                <a:cs typeface="Consolas" pitchFamily="34" charset="-120"/>
              </a:rPr>
              <a:t>X_scaled = (X - X_train_min) / (X_train_max - X_train_min)</a:t>
            </a:r>
            <a:endParaRPr lang="en-US" sz="1550" dirty="0"/>
          </a:p>
        </p:txBody>
      </p:sp>
      <p:pic>
        <p:nvPicPr>
          <p:cNvPr id="17" name="Image 0" descr="preencoded.png"/>
          <p:cNvPicPr>
            <a:picLocks noChangeAspect="1"/>
          </p:cNvPicPr>
          <p:nvPr/>
        </p:nvPicPr>
        <p:blipFill>
          <a:blip r:embed="rId3"/>
          <a:stretch>
            <a:fillRect/>
          </a:stretch>
        </p:blipFill>
        <p:spPr>
          <a:xfrm>
            <a:off x="6241971" y="5521762"/>
            <a:ext cx="2146221" cy="756642"/>
          </a:xfrm>
          <a:prstGeom prst="rect">
            <a:avLst/>
          </a:prstGeom>
        </p:spPr>
      </p:pic>
      <p:sp>
        <p:nvSpPr>
          <p:cNvPr id="18" name="Text 15"/>
          <p:cNvSpPr/>
          <p:nvPr/>
        </p:nvSpPr>
        <p:spPr>
          <a:xfrm>
            <a:off x="5389483" y="6501646"/>
            <a:ext cx="3851315" cy="635079"/>
          </a:xfrm>
          <a:prstGeom prst="rect">
            <a:avLst/>
          </a:prstGeom>
          <a:noFill/>
          <a:ln/>
        </p:spPr>
        <p:txBody>
          <a:bodyPr wrap="square" lIns="0" tIns="0" rIns="0" bIns="0" rtlCol="0" anchor="t"/>
          <a:lstStyle/>
          <a:p>
            <a:pPr marL="0" indent="0" algn="ctr">
              <a:lnSpc>
                <a:spcPts val="2500"/>
              </a:lnSpc>
              <a:buNone/>
            </a:pPr>
            <a:r>
              <a:rPr lang="en-US" sz="1550" dirty="0">
                <a:solidFill>
                  <a:srgbClr val="746558"/>
                </a:solidFill>
                <a:latin typeface="Gelasio" pitchFamily="34" charset="0"/>
                <a:ea typeface="Gelasio" pitchFamily="34" charset="-122"/>
                <a:cs typeface="Gelasio" pitchFamily="34" charset="-120"/>
              </a:rPr>
              <a:t>This preserves the unique statistical distribution of each physical property</a:t>
            </a:r>
            <a:endParaRPr lang="en-US" sz="1550" dirty="0"/>
          </a:p>
        </p:txBody>
      </p:sp>
      <p:sp>
        <p:nvSpPr>
          <p:cNvPr id="19" name="Shape 16"/>
          <p:cNvSpPr/>
          <p:nvPr/>
        </p:nvSpPr>
        <p:spPr>
          <a:xfrm>
            <a:off x="11799927" y="2854107"/>
            <a:ext cx="22860" cy="396954"/>
          </a:xfrm>
          <a:prstGeom prst="roundRect">
            <a:avLst>
              <a:gd name="adj" fmla="val 130246"/>
            </a:avLst>
          </a:prstGeom>
          <a:solidFill>
            <a:srgbClr val="D4CEC3"/>
          </a:solidFill>
          <a:ln/>
        </p:spPr>
      </p:sp>
      <p:sp>
        <p:nvSpPr>
          <p:cNvPr id="20" name="Shape 17"/>
          <p:cNvSpPr/>
          <p:nvPr/>
        </p:nvSpPr>
        <p:spPr>
          <a:xfrm>
            <a:off x="11736943" y="2779693"/>
            <a:ext cx="148828" cy="148828"/>
          </a:xfrm>
          <a:prstGeom prst="roundRect">
            <a:avLst>
              <a:gd name="adj" fmla="val 307200"/>
            </a:avLst>
          </a:prstGeom>
          <a:solidFill>
            <a:srgbClr val="D3C5B6"/>
          </a:solidFill>
          <a:ln/>
        </p:spPr>
      </p:sp>
      <p:sp>
        <p:nvSpPr>
          <p:cNvPr id="21" name="Text 18"/>
          <p:cNvSpPr/>
          <p:nvPr/>
        </p:nvSpPr>
        <p:spPr>
          <a:xfrm>
            <a:off x="10570845" y="3449598"/>
            <a:ext cx="2481143" cy="310158"/>
          </a:xfrm>
          <a:prstGeom prst="rect">
            <a:avLst/>
          </a:prstGeom>
          <a:noFill/>
          <a:ln/>
        </p:spPr>
        <p:txBody>
          <a:bodyPr wrap="none" lIns="0" tIns="0" rIns="0" bIns="0" rtlCol="0" anchor="t"/>
          <a:lstStyle/>
          <a:p>
            <a:pPr marL="0" indent="0" algn="ctr">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NaN Handling</a:t>
            </a:r>
            <a:endParaRPr lang="en-US" sz="1950" dirty="0"/>
          </a:p>
        </p:txBody>
      </p:sp>
      <p:sp>
        <p:nvSpPr>
          <p:cNvPr id="22" name="Text 19"/>
          <p:cNvSpPr/>
          <p:nvPr/>
        </p:nvSpPr>
        <p:spPr>
          <a:xfrm>
            <a:off x="9885759" y="3878818"/>
            <a:ext cx="3851315" cy="635079"/>
          </a:xfrm>
          <a:prstGeom prst="rect">
            <a:avLst/>
          </a:prstGeom>
          <a:noFill/>
          <a:ln/>
        </p:spPr>
        <p:txBody>
          <a:bodyPr wrap="square" lIns="0" tIns="0" rIns="0" bIns="0" rtlCol="0" anchor="t"/>
          <a:lstStyle/>
          <a:p>
            <a:pPr marL="0" indent="0" algn="ctr">
              <a:lnSpc>
                <a:spcPts val="2500"/>
              </a:lnSpc>
              <a:buNone/>
            </a:pPr>
            <a:r>
              <a:rPr lang="en-US" sz="1550" dirty="0">
                <a:solidFill>
                  <a:srgbClr val="746558"/>
                </a:solidFill>
                <a:latin typeface="Gelasio" pitchFamily="34" charset="0"/>
                <a:ea typeface="Gelasio" pitchFamily="34" charset="-122"/>
                <a:cs typeface="Gelasio" pitchFamily="34" charset="-120"/>
              </a:rPr>
              <a:t>Applied np.nan_to_num to replace NaN values with zeros</a:t>
            </a:r>
            <a:endParaRPr lang="en-US" sz="1550" dirty="0"/>
          </a:p>
        </p:txBody>
      </p:sp>
      <p:sp>
        <p:nvSpPr>
          <p:cNvPr id="23" name="Text 20"/>
          <p:cNvSpPr/>
          <p:nvPr/>
        </p:nvSpPr>
        <p:spPr>
          <a:xfrm>
            <a:off x="9885759" y="4632960"/>
            <a:ext cx="3851315" cy="635079"/>
          </a:xfrm>
          <a:prstGeom prst="rect">
            <a:avLst/>
          </a:prstGeom>
          <a:noFill/>
          <a:ln/>
        </p:spPr>
        <p:txBody>
          <a:bodyPr wrap="square" lIns="0" tIns="0" rIns="0" bIns="0" rtlCol="0" anchor="t"/>
          <a:lstStyle/>
          <a:p>
            <a:pPr marL="0" indent="0" algn="ctr">
              <a:lnSpc>
                <a:spcPts val="2500"/>
              </a:lnSpc>
              <a:buNone/>
            </a:pPr>
            <a:r>
              <a:rPr lang="en-US" sz="1550" dirty="0">
                <a:solidFill>
                  <a:srgbClr val="746558"/>
                </a:solidFill>
                <a:latin typeface="Gelasio" pitchFamily="34" charset="0"/>
                <a:ea typeface="Gelasio" pitchFamily="34" charset="-122"/>
                <a:cs typeface="Gelasio" pitchFamily="34" charset="-120"/>
              </a:rPr>
              <a:t>This ensures numerical stability during model training</a:t>
            </a:r>
            <a:endParaRPr lang="en-US" sz="1550" dirty="0"/>
          </a:p>
        </p:txBody>
      </p:sp>
      <p:sp>
        <p:nvSpPr>
          <p:cNvPr id="24" name="Text 21"/>
          <p:cNvSpPr/>
          <p:nvPr/>
        </p:nvSpPr>
        <p:spPr>
          <a:xfrm>
            <a:off x="694730" y="7359968"/>
            <a:ext cx="13240941"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This approach maintains the integrity of our test sets as truly unseen data while ensuring consistent scaling across all datasets.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7829" y="577929"/>
            <a:ext cx="7688342" cy="1299686"/>
          </a:xfrm>
          <a:prstGeom prst="rect">
            <a:avLst/>
          </a:prstGeom>
          <a:noFill/>
          <a:ln/>
        </p:spPr>
        <p:txBody>
          <a:bodyPr wrap="square" lIns="0" tIns="0" rIns="0" bIns="0" rtlCol="0" anchor="t"/>
          <a:lstStyle/>
          <a:p>
            <a:pPr marL="0" indent="0" algn="l">
              <a:lnSpc>
                <a:spcPts val="5100"/>
              </a:lnSpc>
              <a:buNone/>
            </a:pPr>
            <a:r>
              <a:rPr lang="en-US" sz="4050" dirty="0">
                <a:solidFill>
                  <a:srgbClr val="484237"/>
                </a:solidFill>
                <a:latin typeface="Gelasio Semi Bold" pitchFamily="34" charset="0"/>
                <a:ea typeface="Gelasio Semi Bold" pitchFamily="34" charset="-122"/>
                <a:cs typeface="Gelasio Semi Bold" pitchFamily="34" charset="-120"/>
              </a:rPr>
              <a:t>Project Overview: Deep Learning Proxy Model</a:t>
            </a:r>
            <a:endParaRPr lang="en-US" sz="4050" dirty="0"/>
          </a:p>
        </p:txBody>
      </p:sp>
      <p:sp>
        <p:nvSpPr>
          <p:cNvPr id="4" name="Text 1"/>
          <p:cNvSpPr/>
          <p:nvPr/>
        </p:nvSpPr>
        <p:spPr>
          <a:xfrm>
            <a:off x="727829" y="2189440"/>
            <a:ext cx="7688342" cy="66555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This project develops a deep learning proxy model for reservoir production forecasting, leveraging deep neural networks and image processing.</a:t>
            </a:r>
            <a:endParaRPr lang="en-US" sz="1600" dirty="0"/>
          </a:p>
        </p:txBody>
      </p:sp>
      <p:sp>
        <p:nvSpPr>
          <p:cNvPr id="5" name="Shape 2"/>
          <p:cNvSpPr/>
          <p:nvPr/>
        </p:nvSpPr>
        <p:spPr>
          <a:xfrm>
            <a:off x="727829" y="3400663"/>
            <a:ext cx="7688342" cy="1865590"/>
          </a:xfrm>
          <a:prstGeom prst="roundRect">
            <a:avLst>
              <a:gd name="adj" fmla="val 5882"/>
            </a:avLst>
          </a:prstGeom>
          <a:solidFill>
            <a:srgbClr val="F9F6F0"/>
          </a:solidFill>
          <a:ln/>
        </p:spPr>
      </p:sp>
      <p:sp>
        <p:nvSpPr>
          <p:cNvPr id="6" name="Shape 3"/>
          <p:cNvSpPr/>
          <p:nvPr/>
        </p:nvSpPr>
        <p:spPr>
          <a:xfrm>
            <a:off x="727829" y="3377803"/>
            <a:ext cx="7688342" cy="91440"/>
          </a:xfrm>
          <a:prstGeom prst="roundRect">
            <a:avLst>
              <a:gd name="adj" fmla="val 34114"/>
            </a:avLst>
          </a:prstGeom>
          <a:solidFill>
            <a:srgbClr val="D3C5B6"/>
          </a:solidFill>
          <a:ln/>
        </p:spPr>
      </p:sp>
      <p:sp>
        <p:nvSpPr>
          <p:cNvPr id="7" name="Shape 4"/>
          <p:cNvSpPr/>
          <p:nvPr/>
        </p:nvSpPr>
        <p:spPr>
          <a:xfrm>
            <a:off x="4229294" y="3143963"/>
            <a:ext cx="623768" cy="623768"/>
          </a:xfrm>
          <a:prstGeom prst="roundRect">
            <a:avLst>
              <a:gd name="adj" fmla="val 146593"/>
            </a:avLst>
          </a:prstGeom>
          <a:solidFill>
            <a:srgbClr val="D3C5B6"/>
          </a:solidFill>
          <a:ln/>
        </p:spPr>
      </p:sp>
      <p:sp>
        <p:nvSpPr>
          <p:cNvPr id="8" name="Text 5"/>
          <p:cNvSpPr/>
          <p:nvPr/>
        </p:nvSpPr>
        <p:spPr>
          <a:xfrm>
            <a:off x="4467830" y="3234536"/>
            <a:ext cx="249436" cy="311825"/>
          </a:xfrm>
          <a:prstGeom prst="rect">
            <a:avLst/>
          </a:prstGeom>
          <a:noFill/>
          <a:ln/>
        </p:spPr>
        <p:txBody>
          <a:bodyPr wrap="none" lIns="0" tIns="0" rIns="0" bIns="0" rtlCol="0" anchor="t"/>
          <a:lstStyle/>
          <a:p>
            <a:pPr marL="0" indent="0" algn="l">
              <a:lnSpc>
                <a:spcPts val="3100"/>
              </a:lnSpc>
              <a:buNone/>
            </a:pPr>
            <a:r>
              <a:rPr lang="en-US" sz="1950" dirty="0">
                <a:solidFill>
                  <a:srgbClr val="000000"/>
                </a:solidFill>
                <a:latin typeface="Gelasio Semi Bold" pitchFamily="34" charset="0"/>
                <a:ea typeface="Gelasio Semi Bold" pitchFamily="34" charset="-122"/>
                <a:cs typeface="Gelasio Semi Bold" pitchFamily="34" charset="-120"/>
              </a:rPr>
              <a:t>1</a:t>
            </a:r>
            <a:endParaRPr lang="en-US" sz="1950" dirty="0"/>
          </a:p>
        </p:txBody>
      </p:sp>
      <p:sp>
        <p:nvSpPr>
          <p:cNvPr id="9" name="Text 6"/>
          <p:cNvSpPr/>
          <p:nvPr/>
        </p:nvSpPr>
        <p:spPr>
          <a:xfrm>
            <a:off x="958572" y="3920490"/>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746558"/>
                </a:solidFill>
                <a:latin typeface="Gelasio Semi Bold" pitchFamily="34" charset="0"/>
                <a:ea typeface="Gelasio Semi Bold" pitchFamily="34" charset="-122"/>
                <a:cs typeface="Gelasio Semi Bold" pitchFamily="34" charset="-120"/>
              </a:rPr>
              <a:t>Objective</a:t>
            </a:r>
            <a:endParaRPr lang="en-US" sz="2000" dirty="0"/>
          </a:p>
        </p:txBody>
      </p:sp>
      <p:sp>
        <p:nvSpPr>
          <p:cNvPr id="10" name="Text 7"/>
          <p:cNvSpPr/>
          <p:nvPr/>
        </p:nvSpPr>
        <p:spPr>
          <a:xfrm>
            <a:off x="958572" y="4369951"/>
            <a:ext cx="7226856" cy="66555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Accurately predict oil production rates and cumulative production from reservoir property maps.</a:t>
            </a:r>
            <a:endParaRPr lang="en-US" sz="1600" dirty="0"/>
          </a:p>
        </p:txBody>
      </p:sp>
      <p:sp>
        <p:nvSpPr>
          <p:cNvPr id="11" name="Shape 8"/>
          <p:cNvSpPr/>
          <p:nvPr/>
        </p:nvSpPr>
        <p:spPr>
          <a:xfrm>
            <a:off x="727829" y="5785961"/>
            <a:ext cx="7688342" cy="1865590"/>
          </a:xfrm>
          <a:prstGeom prst="roundRect">
            <a:avLst>
              <a:gd name="adj" fmla="val 5882"/>
            </a:avLst>
          </a:prstGeom>
          <a:solidFill>
            <a:srgbClr val="F9F6F0"/>
          </a:solidFill>
          <a:ln/>
        </p:spPr>
      </p:sp>
      <p:sp>
        <p:nvSpPr>
          <p:cNvPr id="12" name="Shape 9"/>
          <p:cNvSpPr/>
          <p:nvPr/>
        </p:nvSpPr>
        <p:spPr>
          <a:xfrm>
            <a:off x="727829" y="5763101"/>
            <a:ext cx="7688342" cy="91440"/>
          </a:xfrm>
          <a:prstGeom prst="roundRect">
            <a:avLst>
              <a:gd name="adj" fmla="val 34114"/>
            </a:avLst>
          </a:prstGeom>
          <a:solidFill>
            <a:srgbClr val="D3C5B6"/>
          </a:solidFill>
          <a:ln/>
        </p:spPr>
      </p:sp>
      <p:sp>
        <p:nvSpPr>
          <p:cNvPr id="13" name="Shape 10"/>
          <p:cNvSpPr/>
          <p:nvPr/>
        </p:nvSpPr>
        <p:spPr>
          <a:xfrm>
            <a:off x="4229294" y="5536942"/>
            <a:ext cx="623768" cy="623768"/>
          </a:xfrm>
          <a:prstGeom prst="roundRect">
            <a:avLst>
              <a:gd name="adj" fmla="val 146593"/>
            </a:avLst>
          </a:prstGeom>
          <a:solidFill>
            <a:srgbClr val="D3C5B6"/>
          </a:solidFill>
          <a:ln/>
        </p:spPr>
      </p:sp>
      <p:sp>
        <p:nvSpPr>
          <p:cNvPr id="14" name="Text 11"/>
          <p:cNvSpPr/>
          <p:nvPr/>
        </p:nvSpPr>
        <p:spPr>
          <a:xfrm>
            <a:off x="4457556" y="5619834"/>
            <a:ext cx="249436" cy="311825"/>
          </a:xfrm>
          <a:prstGeom prst="rect">
            <a:avLst/>
          </a:prstGeom>
          <a:noFill/>
          <a:ln/>
        </p:spPr>
        <p:txBody>
          <a:bodyPr wrap="none" lIns="0" tIns="0" rIns="0" bIns="0" rtlCol="0" anchor="t"/>
          <a:lstStyle/>
          <a:p>
            <a:pPr marL="0" indent="0" algn="l">
              <a:lnSpc>
                <a:spcPts val="3100"/>
              </a:lnSpc>
              <a:buNone/>
            </a:pPr>
            <a:r>
              <a:rPr lang="en-US" sz="1950" dirty="0">
                <a:solidFill>
                  <a:srgbClr val="000000"/>
                </a:solidFill>
                <a:latin typeface="Gelasio Semi Bold" pitchFamily="34" charset="0"/>
                <a:ea typeface="Gelasio Semi Bold" pitchFamily="34" charset="-122"/>
                <a:cs typeface="Gelasio Semi Bold" pitchFamily="34" charset="-120"/>
              </a:rPr>
              <a:t>2</a:t>
            </a:r>
            <a:endParaRPr lang="en-US" sz="1950" dirty="0"/>
          </a:p>
        </p:txBody>
      </p:sp>
      <p:sp>
        <p:nvSpPr>
          <p:cNvPr id="15" name="Text 12"/>
          <p:cNvSpPr/>
          <p:nvPr/>
        </p:nvSpPr>
        <p:spPr>
          <a:xfrm>
            <a:off x="958572" y="6305788"/>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746558"/>
                </a:solidFill>
                <a:latin typeface="Gelasio Semi Bold" pitchFamily="34" charset="0"/>
                <a:ea typeface="Gelasio Semi Bold" pitchFamily="34" charset="-122"/>
                <a:cs typeface="Gelasio Semi Bold" pitchFamily="34" charset="-120"/>
              </a:rPr>
              <a:t>Benefit</a:t>
            </a:r>
            <a:endParaRPr lang="en-US" sz="2000" dirty="0"/>
          </a:p>
        </p:txBody>
      </p:sp>
      <p:sp>
        <p:nvSpPr>
          <p:cNvPr id="16" name="Text 13"/>
          <p:cNvSpPr/>
          <p:nvPr/>
        </p:nvSpPr>
        <p:spPr>
          <a:xfrm>
            <a:off x="958572" y="6755249"/>
            <a:ext cx="7226856" cy="66555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Provide near-instantaneous forecasts, significantly reducing computational time compared to traditional methods.</a:t>
            </a:r>
            <a:endParaRPr lang="en-US"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745331"/>
            <a:ext cx="8979932"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8. Data Range Analysis and Normalizing</a:t>
            </a:r>
            <a:endParaRPr lang="en-US" sz="3550" dirty="0"/>
          </a:p>
        </p:txBody>
      </p:sp>
      <p:sp>
        <p:nvSpPr>
          <p:cNvPr id="3" name="Text 1"/>
          <p:cNvSpPr/>
          <p:nvPr/>
        </p:nvSpPr>
        <p:spPr>
          <a:xfrm>
            <a:off x="793790" y="1765935"/>
            <a:ext cx="13042821" cy="907018"/>
          </a:xfrm>
          <a:prstGeom prst="rect">
            <a:avLst/>
          </a:prstGeom>
          <a:noFill/>
          <a:ln/>
        </p:spPr>
        <p:txBody>
          <a:bodyPr wrap="square" lIns="0" tIns="0" rIns="0" bIns="0" rtlCol="0" anchor="t"/>
          <a:lstStyle/>
          <a:p>
            <a:pPr marL="0" indent="0" algn="l">
              <a:lnSpc>
                <a:spcPts val="3550"/>
              </a:lnSpc>
              <a:buNone/>
            </a:pPr>
            <a:r>
              <a:rPr lang="en-US" sz="2200" dirty="0">
                <a:solidFill>
                  <a:srgbClr val="746558"/>
                </a:solidFill>
                <a:latin typeface="Gelasio" pitchFamily="34" charset="0"/>
                <a:ea typeface="Gelasio" pitchFamily="34" charset="-122"/>
                <a:cs typeface="Gelasio" pitchFamily="34" charset="-120"/>
              </a:rPr>
              <a:t>Before normalization, we assessed the value ranges across all datasets to understand scaling requirements:</a:t>
            </a:r>
            <a:endParaRPr lang="en-US" sz="2200" dirty="0"/>
          </a:p>
        </p:txBody>
      </p:sp>
      <p:pic>
        <p:nvPicPr>
          <p:cNvPr id="4" name="Image 0" descr="preencoded.png"/>
          <p:cNvPicPr>
            <a:picLocks noChangeAspect="1"/>
          </p:cNvPicPr>
          <p:nvPr/>
        </p:nvPicPr>
        <p:blipFill>
          <a:blip r:embed="rId3"/>
          <a:stretch>
            <a:fillRect/>
          </a:stretch>
        </p:blipFill>
        <p:spPr>
          <a:xfrm>
            <a:off x="793790" y="2928104"/>
            <a:ext cx="4347567" cy="907256"/>
          </a:xfrm>
          <a:prstGeom prst="rect">
            <a:avLst/>
          </a:prstGeom>
        </p:spPr>
      </p:pic>
      <p:sp>
        <p:nvSpPr>
          <p:cNvPr id="5" name="Text 2"/>
          <p:cNvSpPr/>
          <p:nvPr/>
        </p:nvSpPr>
        <p:spPr>
          <a:xfrm>
            <a:off x="1020604" y="40621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Image Data</a:t>
            </a:r>
            <a:endParaRPr lang="en-US" sz="2200" dirty="0"/>
          </a:p>
        </p:txBody>
      </p:sp>
      <p:sp>
        <p:nvSpPr>
          <p:cNvPr id="6" name="Text 3"/>
          <p:cNvSpPr/>
          <p:nvPr/>
        </p:nvSpPr>
        <p:spPr>
          <a:xfrm>
            <a:off x="1020604" y="4552593"/>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Training: nan to nan (permeability)</a:t>
            </a:r>
            <a:endParaRPr lang="en-US" sz="1750" dirty="0"/>
          </a:p>
        </p:txBody>
      </p:sp>
      <p:sp>
        <p:nvSpPr>
          <p:cNvPr id="7" name="Text 4"/>
          <p:cNvSpPr/>
          <p:nvPr/>
        </p:nvSpPr>
        <p:spPr>
          <a:xfrm>
            <a:off x="1020604" y="5051584"/>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Validation: 0 to 11547.098</a:t>
            </a:r>
            <a:endParaRPr lang="en-US" sz="1750" dirty="0"/>
          </a:p>
        </p:txBody>
      </p:sp>
      <p:sp>
        <p:nvSpPr>
          <p:cNvPr id="8" name="Text 5"/>
          <p:cNvSpPr/>
          <p:nvPr/>
        </p:nvSpPr>
        <p:spPr>
          <a:xfrm>
            <a:off x="1020604" y="5550575"/>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Test: 0 to 13316.762</a:t>
            </a:r>
            <a:endParaRPr lang="en-US" sz="1750" dirty="0"/>
          </a:p>
        </p:txBody>
      </p:sp>
      <p:pic>
        <p:nvPicPr>
          <p:cNvPr id="9" name="Image 1" descr="preencoded.png"/>
          <p:cNvPicPr>
            <a:picLocks noChangeAspect="1"/>
          </p:cNvPicPr>
          <p:nvPr/>
        </p:nvPicPr>
        <p:blipFill>
          <a:blip r:embed="rId4"/>
          <a:stretch>
            <a:fillRect/>
          </a:stretch>
        </p:blipFill>
        <p:spPr>
          <a:xfrm>
            <a:off x="5141357" y="2928104"/>
            <a:ext cx="4347567" cy="907256"/>
          </a:xfrm>
          <a:prstGeom prst="rect">
            <a:avLst/>
          </a:prstGeom>
        </p:spPr>
      </p:pic>
      <p:sp>
        <p:nvSpPr>
          <p:cNvPr id="10" name="Text 6"/>
          <p:cNvSpPr/>
          <p:nvPr/>
        </p:nvSpPr>
        <p:spPr>
          <a:xfrm>
            <a:off x="5368171" y="40621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Numerical Data</a:t>
            </a:r>
            <a:endParaRPr lang="en-US" sz="2200" dirty="0"/>
          </a:p>
        </p:txBody>
      </p:sp>
      <p:sp>
        <p:nvSpPr>
          <p:cNvPr id="11" name="Text 7"/>
          <p:cNvSpPr/>
          <p:nvPr/>
        </p:nvSpPr>
        <p:spPr>
          <a:xfrm>
            <a:off x="5368171" y="4552593"/>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Initial Sw ranges consistently across all sets:</a:t>
            </a:r>
            <a:endParaRPr lang="en-US" sz="1750" dirty="0"/>
          </a:p>
        </p:txBody>
      </p:sp>
      <p:sp>
        <p:nvSpPr>
          <p:cNvPr id="12" name="Text 8"/>
          <p:cNvSpPr/>
          <p:nvPr/>
        </p:nvSpPr>
        <p:spPr>
          <a:xfrm>
            <a:off x="5368171" y="5414486"/>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Min: 0.17</a:t>
            </a:r>
            <a:endParaRPr lang="en-US" sz="1750" dirty="0"/>
          </a:p>
        </p:txBody>
      </p:sp>
      <p:sp>
        <p:nvSpPr>
          <p:cNvPr id="13" name="Text 9"/>
          <p:cNvSpPr/>
          <p:nvPr/>
        </p:nvSpPr>
        <p:spPr>
          <a:xfrm>
            <a:off x="5368171" y="5913477"/>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Max: 0.26</a:t>
            </a:r>
            <a:endParaRPr lang="en-US" sz="1750" dirty="0"/>
          </a:p>
        </p:txBody>
      </p:sp>
      <p:pic>
        <p:nvPicPr>
          <p:cNvPr id="14" name="Image 2" descr="preencoded.png"/>
          <p:cNvPicPr>
            <a:picLocks noChangeAspect="1"/>
          </p:cNvPicPr>
          <p:nvPr/>
        </p:nvPicPr>
        <p:blipFill>
          <a:blip r:embed="rId5"/>
          <a:stretch>
            <a:fillRect/>
          </a:stretch>
        </p:blipFill>
        <p:spPr>
          <a:xfrm>
            <a:off x="9488924" y="2928104"/>
            <a:ext cx="4347567" cy="907256"/>
          </a:xfrm>
          <a:prstGeom prst="rect">
            <a:avLst/>
          </a:prstGeom>
        </p:spPr>
      </p:pic>
      <p:sp>
        <p:nvSpPr>
          <p:cNvPr id="15" name="Text 10"/>
          <p:cNvSpPr/>
          <p:nvPr/>
        </p:nvSpPr>
        <p:spPr>
          <a:xfrm>
            <a:off x="9715738" y="40621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Target Values</a:t>
            </a:r>
            <a:endParaRPr lang="en-US" sz="2200" dirty="0"/>
          </a:p>
        </p:txBody>
      </p:sp>
      <p:sp>
        <p:nvSpPr>
          <p:cNvPr id="16" name="Text 11"/>
          <p:cNvSpPr/>
          <p:nvPr/>
        </p:nvSpPr>
        <p:spPr>
          <a:xfrm>
            <a:off x="9715738" y="4552593"/>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Training: ~0 to 25000.0</a:t>
            </a:r>
            <a:endParaRPr lang="en-US" sz="1750" dirty="0"/>
          </a:p>
        </p:txBody>
      </p:sp>
      <p:sp>
        <p:nvSpPr>
          <p:cNvPr id="17" name="Text 12"/>
          <p:cNvSpPr/>
          <p:nvPr/>
        </p:nvSpPr>
        <p:spPr>
          <a:xfrm>
            <a:off x="9715738" y="5051584"/>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Validation: -145.74 to 25000.0</a:t>
            </a:r>
            <a:endParaRPr lang="en-US" sz="1750" dirty="0"/>
          </a:p>
        </p:txBody>
      </p:sp>
      <p:sp>
        <p:nvSpPr>
          <p:cNvPr id="18" name="Text 13"/>
          <p:cNvSpPr/>
          <p:nvPr/>
        </p:nvSpPr>
        <p:spPr>
          <a:xfrm>
            <a:off x="9715738" y="5550575"/>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Test: ~0 to 25000.0</a:t>
            </a:r>
            <a:endParaRPr lang="en-US" sz="1750" dirty="0"/>
          </a:p>
        </p:txBody>
      </p:sp>
      <p:sp>
        <p:nvSpPr>
          <p:cNvPr id="19" name="Text 14"/>
          <p:cNvSpPr/>
          <p:nvPr/>
        </p:nvSpPr>
        <p:spPr>
          <a:xfrm>
            <a:off x="793790" y="675834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significant range differences between features confirmed the need for normalization to ensure all inputs contribute effectively during model training.</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1017389"/>
            <a:ext cx="9094351"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8'. Data Range Analysis and Normalizing</a:t>
            </a:r>
            <a:endParaRPr lang="en-US" sz="3550" dirty="0"/>
          </a:p>
        </p:txBody>
      </p:sp>
      <p:sp>
        <p:nvSpPr>
          <p:cNvPr id="3" name="Text 1"/>
          <p:cNvSpPr/>
          <p:nvPr/>
        </p:nvSpPr>
        <p:spPr>
          <a:xfrm>
            <a:off x="793790" y="203799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Before normalization, we assessed the value ranges across all datasets to understand scaling requirements:</a:t>
            </a:r>
            <a:endParaRPr lang="en-US" sz="1750" dirty="0"/>
          </a:p>
        </p:txBody>
      </p:sp>
      <p:pic>
        <p:nvPicPr>
          <p:cNvPr id="4" name="Image 0" descr="preencoded.png"/>
          <p:cNvPicPr>
            <a:picLocks noChangeAspect="1"/>
          </p:cNvPicPr>
          <p:nvPr/>
        </p:nvPicPr>
        <p:blipFill>
          <a:blip r:embed="rId3"/>
          <a:stretch>
            <a:fillRect/>
          </a:stretch>
        </p:blipFill>
        <p:spPr>
          <a:xfrm>
            <a:off x="793790" y="2656046"/>
            <a:ext cx="4347567" cy="907256"/>
          </a:xfrm>
          <a:prstGeom prst="rect">
            <a:avLst/>
          </a:prstGeom>
        </p:spPr>
      </p:pic>
      <p:sp>
        <p:nvSpPr>
          <p:cNvPr id="5" name="Text 2"/>
          <p:cNvSpPr/>
          <p:nvPr/>
        </p:nvSpPr>
        <p:spPr>
          <a:xfrm>
            <a:off x="1020604" y="37901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Image Data</a:t>
            </a:r>
            <a:endParaRPr lang="en-US" sz="2200" dirty="0"/>
          </a:p>
        </p:txBody>
      </p:sp>
      <p:sp>
        <p:nvSpPr>
          <p:cNvPr id="6" name="Text 3"/>
          <p:cNvSpPr/>
          <p:nvPr/>
        </p:nvSpPr>
        <p:spPr>
          <a:xfrm>
            <a:off x="1020604" y="4280535"/>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Training: 0 to inf (permeability)</a:t>
            </a:r>
            <a:endParaRPr lang="en-US" sz="1750" dirty="0"/>
          </a:p>
        </p:txBody>
      </p:sp>
      <p:sp>
        <p:nvSpPr>
          <p:cNvPr id="7" name="Text 4"/>
          <p:cNvSpPr/>
          <p:nvPr/>
        </p:nvSpPr>
        <p:spPr>
          <a:xfrm>
            <a:off x="1020604" y="4779526"/>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Validation: </a:t>
            </a:r>
            <a:r>
              <a:rPr lang="en-US" sz="1750" dirty="0">
                <a:solidFill>
                  <a:srgbClr val="000000"/>
                </a:solidFill>
                <a:latin typeface="Gelasio" pitchFamily="34" charset="0"/>
                <a:ea typeface="Gelasio" pitchFamily="34" charset="-122"/>
                <a:cs typeface="Gelasio" pitchFamily="34" charset="-120"/>
              </a:rPr>
              <a:t>nan </a:t>
            </a:r>
            <a:r>
              <a:rPr lang="en-US" sz="1750" dirty="0">
                <a:solidFill>
                  <a:srgbClr val="746558"/>
                </a:solidFill>
                <a:latin typeface="Gelasio" pitchFamily="34" charset="0"/>
                <a:ea typeface="Gelasio" pitchFamily="34" charset="-122"/>
                <a:cs typeface="Gelasio" pitchFamily="34" charset="-120"/>
              </a:rPr>
              <a:t>to nan</a:t>
            </a:r>
            <a:endParaRPr lang="en-US" sz="1750" dirty="0"/>
          </a:p>
        </p:txBody>
      </p:sp>
      <p:sp>
        <p:nvSpPr>
          <p:cNvPr id="8" name="Text 5"/>
          <p:cNvSpPr/>
          <p:nvPr/>
        </p:nvSpPr>
        <p:spPr>
          <a:xfrm>
            <a:off x="1020604" y="5278517"/>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Test: 0 to 277.761</a:t>
            </a:r>
            <a:endParaRPr lang="en-US" sz="1750" dirty="0"/>
          </a:p>
        </p:txBody>
      </p:sp>
      <p:pic>
        <p:nvPicPr>
          <p:cNvPr id="9" name="Image 1" descr="preencoded.png"/>
          <p:cNvPicPr>
            <a:picLocks noChangeAspect="1"/>
          </p:cNvPicPr>
          <p:nvPr/>
        </p:nvPicPr>
        <p:blipFill>
          <a:blip r:embed="rId4"/>
          <a:stretch>
            <a:fillRect/>
          </a:stretch>
        </p:blipFill>
        <p:spPr>
          <a:xfrm>
            <a:off x="5141357" y="2656046"/>
            <a:ext cx="4347567" cy="907256"/>
          </a:xfrm>
          <a:prstGeom prst="rect">
            <a:avLst/>
          </a:prstGeom>
        </p:spPr>
      </p:pic>
      <p:sp>
        <p:nvSpPr>
          <p:cNvPr id="10" name="Text 6"/>
          <p:cNvSpPr/>
          <p:nvPr/>
        </p:nvSpPr>
        <p:spPr>
          <a:xfrm>
            <a:off x="5368171" y="37901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Numerical Data</a:t>
            </a:r>
            <a:endParaRPr lang="en-US" sz="2200" dirty="0"/>
          </a:p>
        </p:txBody>
      </p:sp>
      <p:sp>
        <p:nvSpPr>
          <p:cNvPr id="11" name="Text 7"/>
          <p:cNvSpPr/>
          <p:nvPr/>
        </p:nvSpPr>
        <p:spPr>
          <a:xfrm>
            <a:off x="5368171" y="4280535"/>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Initial Sw ranges consistently across all sets:</a:t>
            </a:r>
            <a:endParaRPr lang="en-US" sz="1750" dirty="0"/>
          </a:p>
        </p:txBody>
      </p:sp>
      <p:sp>
        <p:nvSpPr>
          <p:cNvPr id="12" name="Text 8"/>
          <p:cNvSpPr/>
          <p:nvPr/>
        </p:nvSpPr>
        <p:spPr>
          <a:xfrm>
            <a:off x="5368171" y="5142428"/>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Min: 0.17</a:t>
            </a:r>
            <a:endParaRPr lang="en-US" sz="1750" dirty="0"/>
          </a:p>
        </p:txBody>
      </p:sp>
      <p:sp>
        <p:nvSpPr>
          <p:cNvPr id="13" name="Text 9"/>
          <p:cNvSpPr/>
          <p:nvPr/>
        </p:nvSpPr>
        <p:spPr>
          <a:xfrm>
            <a:off x="5368171" y="5641419"/>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Max: 0.26</a:t>
            </a:r>
            <a:endParaRPr lang="en-US" sz="1750" dirty="0"/>
          </a:p>
        </p:txBody>
      </p:sp>
      <p:pic>
        <p:nvPicPr>
          <p:cNvPr id="14" name="Image 2" descr="preencoded.png"/>
          <p:cNvPicPr>
            <a:picLocks noChangeAspect="1"/>
          </p:cNvPicPr>
          <p:nvPr/>
        </p:nvPicPr>
        <p:blipFill>
          <a:blip r:embed="rId5"/>
          <a:stretch>
            <a:fillRect/>
          </a:stretch>
        </p:blipFill>
        <p:spPr>
          <a:xfrm>
            <a:off x="9488924" y="2656046"/>
            <a:ext cx="4347567" cy="907256"/>
          </a:xfrm>
          <a:prstGeom prst="rect">
            <a:avLst/>
          </a:prstGeom>
        </p:spPr>
      </p:pic>
      <p:sp>
        <p:nvSpPr>
          <p:cNvPr id="15" name="Text 10"/>
          <p:cNvSpPr/>
          <p:nvPr/>
        </p:nvSpPr>
        <p:spPr>
          <a:xfrm>
            <a:off x="9715738" y="37901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Target Values</a:t>
            </a:r>
            <a:endParaRPr lang="en-US" sz="2200" dirty="0"/>
          </a:p>
        </p:txBody>
      </p:sp>
      <p:sp>
        <p:nvSpPr>
          <p:cNvPr id="16" name="Text 11"/>
          <p:cNvSpPr/>
          <p:nvPr/>
        </p:nvSpPr>
        <p:spPr>
          <a:xfrm>
            <a:off x="9715738" y="4280535"/>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Training: -145.74 to 7249.2</a:t>
            </a:r>
            <a:endParaRPr lang="en-US" sz="1750" dirty="0"/>
          </a:p>
        </p:txBody>
      </p:sp>
      <p:sp>
        <p:nvSpPr>
          <p:cNvPr id="17" name="Text 12"/>
          <p:cNvSpPr/>
          <p:nvPr/>
        </p:nvSpPr>
        <p:spPr>
          <a:xfrm>
            <a:off x="9715738" y="4779526"/>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Validation: ~0 to 6900.7</a:t>
            </a:r>
            <a:endParaRPr lang="en-US" sz="1750" dirty="0"/>
          </a:p>
        </p:txBody>
      </p:sp>
      <p:sp>
        <p:nvSpPr>
          <p:cNvPr id="18" name="Text 13"/>
          <p:cNvSpPr/>
          <p:nvPr/>
        </p:nvSpPr>
        <p:spPr>
          <a:xfrm>
            <a:off x="9715738" y="5278517"/>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Test: ~0 to 7044.4</a:t>
            </a:r>
            <a:endParaRPr lang="en-US" sz="1750" dirty="0"/>
          </a:p>
        </p:txBody>
      </p:sp>
      <p:sp>
        <p:nvSpPr>
          <p:cNvPr id="19" name="Text 14"/>
          <p:cNvSpPr/>
          <p:nvPr/>
        </p:nvSpPr>
        <p:spPr>
          <a:xfrm>
            <a:off x="793790" y="648628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significant range differences between features confirmed the need for normalization to ensure all inputs contribute effectively during model training.</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93790" y="1035844"/>
            <a:ext cx="8979932"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8. Data Range Analysis and Normalizing</a:t>
            </a:r>
            <a:endParaRPr lang="en-US" sz="3550" dirty="0"/>
          </a:p>
        </p:txBody>
      </p:sp>
      <p:sp>
        <p:nvSpPr>
          <p:cNvPr id="3" name="Text 1"/>
          <p:cNvSpPr/>
          <p:nvPr/>
        </p:nvSpPr>
        <p:spPr>
          <a:xfrm>
            <a:off x="793790" y="1829633"/>
            <a:ext cx="5015270"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Normalization Results</a:t>
            </a:r>
            <a:endParaRPr lang="en-US" sz="3550" dirty="0"/>
          </a:p>
        </p:txBody>
      </p:sp>
      <p:sp>
        <p:nvSpPr>
          <p:cNvPr id="4" name="Text 2"/>
          <p:cNvSpPr/>
          <p:nvPr/>
        </p:nvSpPr>
        <p:spPr>
          <a:xfrm>
            <a:off x="793790" y="2963585"/>
            <a:ext cx="4370784"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Image Data (Post-Scaling)</a:t>
            </a:r>
            <a:endParaRPr lang="en-US" sz="2650" dirty="0"/>
          </a:p>
        </p:txBody>
      </p:sp>
      <p:sp>
        <p:nvSpPr>
          <p:cNvPr id="5" name="Shape 3"/>
          <p:cNvSpPr/>
          <p:nvPr/>
        </p:nvSpPr>
        <p:spPr>
          <a:xfrm>
            <a:off x="793790" y="3768804"/>
            <a:ext cx="113348" cy="113348"/>
          </a:xfrm>
          <a:prstGeom prst="roundRect">
            <a:avLst>
              <a:gd name="adj" fmla="val 403360"/>
            </a:avLst>
          </a:prstGeom>
          <a:solidFill>
            <a:srgbClr val="D3C5B6"/>
          </a:solidFill>
          <a:ln/>
        </p:spPr>
      </p:sp>
      <p:sp>
        <p:nvSpPr>
          <p:cNvPr id="6" name="Text 4"/>
          <p:cNvSpPr/>
          <p:nvPr/>
        </p:nvSpPr>
        <p:spPr>
          <a:xfrm>
            <a:off x="1133951" y="3644027"/>
            <a:ext cx="5904548"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Training set: [0.0, 1.0]</a:t>
            </a:r>
            <a:endParaRPr lang="en-US" sz="1750" dirty="0"/>
          </a:p>
        </p:txBody>
      </p:sp>
      <p:sp>
        <p:nvSpPr>
          <p:cNvPr id="7" name="Shape 5"/>
          <p:cNvSpPr/>
          <p:nvPr/>
        </p:nvSpPr>
        <p:spPr>
          <a:xfrm>
            <a:off x="793790" y="4585335"/>
            <a:ext cx="113348" cy="113348"/>
          </a:xfrm>
          <a:prstGeom prst="roundRect">
            <a:avLst>
              <a:gd name="adj" fmla="val 403360"/>
            </a:avLst>
          </a:prstGeom>
          <a:solidFill>
            <a:srgbClr val="D3C5B6"/>
          </a:solidFill>
          <a:ln/>
        </p:spPr>
      </p:sp>
      <p:sp>
        <p:nvSpPr>
          <p:cNvPr id="8" name="Text 6"/>
          <p:cNvSpPr/>
          <p:nvPr/>
        </p:nvSpPr>
        <p:spPr>
          <a:xfrm>
            <a:off x="1133951" y="4460558"/>
            <a:ext cx="5904548"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Test set: [0.0, 0.9875]</a:t>
            </a:r>
            <a:endParaRPr lang="en-US" sz="1750" dirty="0"/>
          </a:p>
        </p:txBody>
      </p:sp>
      <p:sp>
        <p:nvSpPr>
          <p:cNvPr id="9" name="Shape 7"/>
          <p:cNvSpPr/>
          <p:nvPr/>
        </p:nvSpPr>
        <p:spPr>
          <a:xfrm>
            <a:off x="793790" y="5401866"/>
            <a:ext cx="113348" cy="113348"/>
          </a:xfrm>
          <a:prstGeom prst="roundRect">
            <a:avLst>
              <a:gd name="adj" fmla="val 403360"/>
            </a:avLst>
          </a:prstGeom>
          <a:solidFill>
            <a:srgbClr val="D3C5B6"/>
          </a:solidFill>
          <a:ln/>
        </p:spPr>
      </p:sp>
      <p:sp>
        <p:nvSpPr>
          <p:cNvPr id="10" name="Text 8"/>
          <p:cNvSpPr/>
          <p:nvPr/>
        </p:nvSpPr>
        <p:spPr>
          <a:xfrm>
            <a:off x="1133951" y="5277088"/>
            <a:ext cx="5904548"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Validation set: [0.0, 0.8562]</a:t>
            </a:r>
            <a:endParaRPr lang="en-US" sz="1750" dirty="0"/>
          </a:p>
        </p:txBody>
      </p:sp>
      <p:sp>
        <p:nvSpPr>
          <p:cNvPr id="11" name="Text 9"/>
          <p:cNvSpPr/>
          <p:nvPr/>
        </p:nvSpPr>
        <p:spPr>
          <a:xfrm>
            <a:off x="793790" y="5895142"/>
            <a:ext cx="5096828"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Numerical Data (Post-Scaling)</a:t>
            </a:r>
            <a:endParaRPr lang="en-US" sz="2650" dirty="0"/>
          </a:p>
        </p:txBody>
      </p:sp>
      <p:sp>
        <p:nvSpPr>
          <p:cNvPr id="12" name="Shape 10"/>
          <p:cNvSpPr/>
          <p:nvPr/>
        </p:nvSpPr>
        <p:spPr>
          <a:xfrm>
            <a:off x="793790" y="6700361"/>
            <a:ext cx="113348" cy="113348"/>
          </a:xfrm>
          <a:prstGeom prst="roundRect">
            <a:avLst>
              <a:gd name="adj" fmla="val 403360"/>
            </a:avLst>
          </a:prstGeom>
          <a:solidFill>
            <a:srgbClr val="D3C5B6"/>
          </a:solidFill>
          <a:ln/>
        </p:spPr>
      </p:sp>
      <p:sp>
        <p:nvSpPr>
          <p:cNvPr id="13" name="Text 11"/>
          <p:cNvSpPr/>
          <p:nvPr/>
        </p:nvSpPr>
        <p:spPr>
          <a:xfrm>
            <a:off x="1133951" y="6575584"/>
            <a:ext cx="5904548"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All sets successfully scaled to [0.0, 1.0] range</a:t>
            </a:r>
            <a:endParaRPr lang="en-US" sz="1750" dirty="0"/>
          </a:p>
        </p:txBody>
      </p:sp>
      <p:sp>
        <p:nvSpPr>
          <p:cNvPr id="14" name="Text 12"/>
          <p:cNvSpPr/>
          <p:nvPr/>
        </p:nvSpPr>
        <p:spPr>
          <a:xfrm>
            <a:off x="7599521" y="2963585"/>
            <a:ext cx="5211961"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Target Variables (Post-Scaling)</a:t>
            </a:r>
            <a:endParaRPr lang="en-US" sz="2650" dirty="0"/>
          </a:p>
        </p:txBody>
      </p:sp>
      <p:sp>
        <p:nvSpPr>
          <p:cNvPr id="15" name="Shape 13"/>
          <p:cNvSpPr/>
          <p:nvPr/>
        </p:nvSpPr>
        <p:spPr>
          <a:xfrm>
            <a:off x="7599521" y="3768804"/>
            <a:ext cx="113348" cy="113348"/>
          </a:xfrm>
          <a:prstGeom prst="roundRect">
            <a:avLst>
              <a:gd name="adj" fmla="val 403360"/>
            </a:avLst>
          </a:prstGeom>
          <a:solidFill>
            <a:srgbClr val="D3C5B6"/>
          </a:solidFill>
          <a:ln/>
        </p:spPr>
      </p:sp>
      <p:sp>
        <p:nvSpPr>
          <p:cNvPr id="16" name="Text 14"/>
          <p:cNvSpPr/>
          <p:nvPr/>
        </p:nvSpPr>
        <p:spPr>
          <a:xfrm>
            <a:off x="7939683" y="3644027"/>
            <a:ext cx="5904548"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All sets successfully scaled to [~0, 1.0] range</a:t>
            </a:r>
            <a:endParaRPr lang="en-US" sz="1750" dirty="0"/>
          </a:p>
        </p:txBody>
      </p:sp>
      <p:sp>
        <p:nvSpPr>
          <p:cNvPr id="17" name="Shape 15"/>
          <p:cNvSpPr/>
          <p:nvPr/>
        </p:nvSpPr>
        <p:spPr>
          <a:xfrm>
            <a:off x="7599521" y="4262080"/>
            <a:ext cx="6244709" cy="2052518"/>
          </a:xfrm>
          <a:prstGeom prst="roundRect">
            <a:avLst>
              <a:gd name="adj" fmla="val 1658"/>
            </a:avLst>
          </a:prstGeom>
          <a:solidFill>
            <a:srgbClr val="E2D9CF"/>
          </a:solidFill>
          <a:ln/>
        </p:spPr>
      </p:sp>
      <p:pic>
        <p:nvPicPr>
          <p:cNvPr id="18" name="Image 0" descr="preencoded.png"/>
          <p:cNvPicPr>
            <a:picLocks noChangeAspect="1"/>
          </p:cNvPicPr>
          <p:nvPr/>
        </p:nvPicPr>
        <p:blipFill>
          <a:blip r:embed="rId3"/>
          <a:stretch>
            <a:fillRect/>
          </a:stretch>
        </p:blipFill>
        <p:spPr>
          <a:xfrm>
            <a:off x="7826335" y="4590931"/>
            <a:ext cx="283488" cy="226814"/>
          </a:xfrm>
          <a:prstGeom prst="rect">
            <a:avLst/>
          </a:prstGeom>
        </p:spPr>
      </p:pic>
      <p:sp>
        <p:nvSpPr>
          <p:cNvPr id="19" name="Text 16"/>
          <p:cNvSpPr/>
          <p:nvPr/>
        </p:nvSpPr>
        <p:spPr>
          <a:xfrm>
            <a:off x="8336637" y="4545568"/>
            <a:ext cx="5280779"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Note the slight range variations in test/validation sets. This is expected behavior when applying training-derived scaling parameters to unseen data distributions.</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76526" y="610195"/>
            <a:ext cx="8898612" cy="554593"/>
          </a:xfrm>
          <a:prstGeom prst="rect">
            <a:avLst/>
          </a:prstGeom>
          <a:noFill/>
          <a:ln/>
        </p:spPr>
        <p:txBody>
          <a:bodyPr wrap="none" lIns="0" tIns="0" rIns="0" bIns="0" rtlCol="0" anchor="t"/>
          <a:lstStyle/>
          <a:p>
            <a:pPr marL="0" indent="0" algn="l">
              <a:lnSpc>
                <a:spcPts val="4350"/>
              </a:lnSpc>
              <a:buNone/>
            </a:pPr>
            <a:r>
              <a:rPr lang="en-US" sz="3450" dirty="0">
                <a:solidFill>
                  <a:srgbClr val="484237"/>
                </a:solidFill>
                <a:latin typeface="Gelasio Semi Bold" pitchFamily="34" charset="0"/>
                <a:ea typeface="Gelasio Semi Bold" pitchFamily="34" charset="-122"/>
                <a:cs typeface="Gelasio Semi Bold" pitchFamily="34" charset="-120"/>
              </a:rPr>
              <a:t>8'. Data Range Analysis and Normalizing</a:t>
            </a:r>
            <a:endParaRPr lang="en-US" sz="3450" dirty="0"/>
          </a:p>
        </p:txBody>
      </p:sp>
      <p:sp>
        <p:nvSpPr>
          <p:cNvPr id="3" name="Text 1"/>
          <p:cNvSpPr/>
          <p:nvPr/>
        </p:nvSpPr>
        <p:spPr>
          <a:xfrm>
            <a:off x="776526" y="1386602"/>
            <a:ext cx="4907280" cy="554593"/>
          </a:xfrm>
          <a:prstGeom prst="rect">
            <a:avLst/>
          </a:prstGeom>
          <a:noFill/>
          <a:ln/>
        </p:spPr>
        <p:txBody>
          <a:bodyPr wrap="none" lIns="0" tIns="0" rIns="0" bIns="0" rtlCol="0" anchor="t"/>
          <a:lstStyle/>
          <a:p>
            <a:pPr marL="0" indent="0" algn="l">
              <a:lnSpc>
                <a:spcPts val="4350"/>
              </a:lnSpc>
              <a:buNone/>
            </a:pPr>
            <a:r>
              <a:rPr lang="en-US" sz="3450" dirty="0">
                <a:solidFill>
                  <a:srgbClr val="484237"/>
                </a:solidFill>
                <a:latin typeface="Gelasio Semi Bold" pitchFamily="34" charset="0"/>
                <a:ea typeface="Gelasio Semi Bold" pitchFamily="34" charset="-122"/>
                <a:cs typeface="Gelasio Semi Bold" pitchFamily="34" charset="-120"/>
              </a:rPr>
              <a:t>Normalization Results</a:t>
            </a:r>
            <a:endParaRPr lang="en-US" sz="3450" dirty="0"/>
          </a:p>
        </p:txBody>
      </p:sp>
      <p:sp>
        <p:nvSpPr>
          <p:cNvPr id="4" name="Text 2"/>
          <p:cNvSpPr/>
          <p:nvPr/>
        </p:nvSpPr>
        <p:spPr>
          <a:xfrm>
            <a:off x="776526" y="2495788"/>
            <a:ext cx="4276011" cy="416123"/>
          </a:xfrm>
          <a:prstGeom prst="rect">
            <a:avLst/>
          </a:prstGeom>
          <a:noFill/>
          <a:ln/>
        </p:spPr>
        <p:txBody>
          <a:bodyPr wrap="none" lIns="0" tIns="0" rIns="0" bIns="0" rtlCol="0" anchor="t"/>
          <a:lstStyle/>
          <a:p>
            <a:pPr marL="0" indent="0" algn="l">
              <a:lnSpc>
                <a:spcPts val="3250"/>
              </a:lnSpc>
              <a:buNone/>
            </a:pPr>
            <a:r>
              <a:rPr lang="en-US" sz="2600" dirty="0">
                <a:solidFill>
                  <a:srgbClr val="484237"/>
                </a:solidFill>
                <a:latin typeface="Gelasio Semi Bold" pitchFamily="34" charset="0"/>
                <a:ea typeface="Gelasio Semi Bold" pitchFamily="34" charset="-122"/>
                <a:cs typeface="Gelasio Semi Bold" pitchFamily="34" charset="-120"/>
              </a:rPr>
              <a:t>Image Data (Post-Scaling)</a:t>
            </a:r>
            <a:endParaRPr lang="en-US" sz="2600" dirty="0"/>
          </a:p>
        </p:txBody>
      </p:sp>
      <p:sp>
        <p:nvSpPr>
          <p:cNvPr id="5" name="Shape 3"/>
          <p:cNvSpPr/>
          <p:nvPr/>
        </p:nvSpPr>
        <p:spPr>
          <a:xfrm>
            <a:off x="776526" y="3283446"/>
            <a:ext cx="110847" cy="110847"/>
          </a:xfrm>
          <a:prstGeom prst="roundRect">
            <a:avLst>
              <a:gd name="adj" fmla="val 412460"/>
            </a:avLst>
          </a:prstGeom>
          <a:solidFill>
            <a:srgbClr val="D3C5B6"/>
          </a:solidFill>
          <a:ln/>
        </p:spPr>
      </p:sp>
      <p:sp>
        <p:nvSpPr>
          <p:cNvPr id="6" name="Text 4"/>
          <p:cNvSpPr/>
          <p:nvPr/>
        </p:nvSpPr>
        <p:spPr>
          <a:xfrm>
            <a:off x="1109186" y="3161467"/>
            <a:ext cx="5935385" cy="355044"/>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Training set: [0.0, 1.0]</a:t>
            </a:r>
            <a:endParaRPr lang="en-US" sz="1700" dirty="0"/>
          </a:p>
        </p:txBody>
      </p:sp>
      <p:sp>
        <p:nvSpPr>
          <p:cNvPr id="7" name="Shape 5"/>
          <p:cNvSpPr/>
          <p:nvPr/>
        </p:nvSpPr>
        <p:spPr>
          <a:xfrm>
            <a:off x="776526" y="4082236"/>
            <a:ext cx="110847" cy="110847"/>
          </a:xfrm>
          <a:prstGeom prst="roundRect">
            <a:avLst>
              <a:gd name="adj" fmla="val 412460"/>
            </a:avLst>
          </a:prstGeom>
          <a:solidFill>
            <a:srgbClr val="D3C5B6"/>
          </a:solidFill>
          <a:ln/>
        </p:spPr>
      </p:sp>
      <p:sp>
        <p:nvSpPr>
          <p:cNvPr id="8" name="Text 6"/>
          <p:cNvSpPr/>
          <p:nvPr/>
        </p:nvSpPr>
        <p:spPr>
          <a:xfrm>
            <a:off x="1109186" y="3960257"/>
            <a:ext cx="5935385" cy="355044"/>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Test set: [0.0, 1.0001]</a:t>
            </a:r>
            <a:endParaRPr lang="en-US" sz="1700" dirty="0"/>
          </a:p>
        </p:txBody>
      </p:sp>
      <p:sp>
        <p:nvSpPr>
          <p:cNvPr id="9" name="Shape 7"/>
          <p:cNvSpPr/>
          <p:nvPr/>
        </p:nvSpPr>
        <p:spPr>
          <a:xfrm>
            <a:off x="776526" y="4881027"/>
            <a:ext cx="110847" cy="110847"/>
          </a:xfrm>
          <a:prstGeom prst="roundRect">
            <a:avLst>
              <a:gd name="adj" fmla="val 412460"/>
            </a:avLst>
          </a:prstGeom>
          <a:solidFill>
            <a:srgbClr val="D3C5B6"/>
          </a:solidFill>
          <a:ln/>
        </p:spPr>
      </p:sp>
      <p:sp>
        <p:nvSpPr>
          <p:cNvPr id="10" name="Text 8"/>
          <p:cNvSpPr/>
          <p:nvPr/>
        </p:nvSpPr>
        <p:spPr>
          <a:xfrm>
            <a:off x="1109186" y="4759047"/>
            <a:ext cx="5935385" cy="355044"/>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Validation set: [0.0, 0.9998]</a:t>
            </a:r>
            <a:endParaRPr lang="en-US" sz="1700" dirty="0"/>
          </a:p>
        </p:txBody>
      </p:sp>
      <p:sp>
        <p:nvSpPr>
          <p:cNvPr id="11" name="Text 9"/>
          <p:cNvSpPr/>
          <p:nvPr/>
        </p:nvSpPr>
        <p:spPr>
          <a:xfrm>
            <a:off x="776526" y="5363647"/>
            <a:ext cx="4986218" cy="416123"/>
          </a:xfrm>
          <a:prstGeom prst="rect">
            <a:avLst/>
          </a:prstGeom>
          <a:noFill/>
          <a:ln/>
        </p:spPr>
        <p:txBody>
          <a:bodyPr wrap="none" lIns="0" tIns="0" rIns="0" bIns="0" rtlCol="0" anchor="t"/>
          <a:lstStyle/>
          <a:p>
            <a:pPr marL="0" indent="0" algn="l">
              <a:lnSpc>
                <a:spcPts val="3250"/>
              </a:lnSpc>
              <a:buNone/>
            </a:pPr>
            <a:r>
              <a:rPr lang="en-US" sz="2600" dirty="0">
                <a:solidFill>
                  <a:srgbClr val="484237"/>
                </a:solidFill>
                <a:latin typeface="Gelasio Semi Bold" pitchFamily="34" charset="0"/>
                <a:ea typeface="Gelasio Semi Bold" pitchFamily="34" charset="-122"/>
                <a:cs typeface="Gelasio Semi Bold" pitchFamily="34" charset="-120"/>
              </a:rPr>
              <a:t>Numerical Data (Post-Scaling)</a:t>
            </a:r>
            <a:endParaRPr lang="en-US" sz="2600" dirty="0"/>
          </a:p>
        </p:txBody>
      </p:sp>
      <p:sp>
        <p:nvSpPr>
          <p:cNvPr id="12" name="Shape 10"/>
          <p:cNvSpPr/>
          <p:nvPr/>
        </p:nvSpPr>
        <p:spPr>
          <a:xfrm>
            <a:off x="776526" y="6151305"/>
            <a:ext cx="110847" cy="110847"/>
          </a:xfrm>
          <a:prstGeom prst="roundRect">
            <a:avLst>
              <a:gd name="adj" fmla="val 412460"/>
            </a:avLst>
          </a:prstGeom>
          <a:solidFill>
            <a:srgbClr val="D3C5B6"/>
          </a:solidFill>
          <a:ln/>
        </p:spPr>
      </p:sp>
      <p:sp>
        <p:nvSpPr>
          <p:cNvPr id="13" name="Text 11"/>
          <p:cNvSpPr/>
          <p:nvPr/>
        </p:nvSpPr>
        <p:spPr>
          <a:xfrm>
            <a:off x="1109186" y="6029325"/>
            <a:ext cx="5935385" cy="355044"/>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All sets successfully scaled to [0.0, 1.0] range</a:t>
            </a:r>
            <a:endParaRPr lang="en-US" sz="1700" dirty="0"/>
          </a:p>
        </p:txBody>
      </p:sp>
      <p:sp>
        <p:nvSpPr>
          <p:cNvPr id="14" name="Text 12"/>
          <p:cNvSpPr/>
          <p:nvPr/>
        </p:nvSpPr>
        <p:spPr>
          <a:xfrm>
            <a:off x="7593449" y="2495788"/>
            <a:ext cx="5098852" cy="416123"/>
          </a:xfrm>
          <a:prstGeom prst="rect">
            <a:avLst/>
          </a:prstGeom>
          <a:noFill/>
          <a:ln/>
        </p:spPr>
        <p:txBody>
          <a:bodyPr wrap="none" lIns="0" tIns="0" rIns="0" bIns="0" rtlCol="0" anchor="t"/>
          <a:lstStyle/>
          <a:p>
            <a:pPr marL="0" indent="0" algn="l">
              <a:lnSpc>
                <a:spcPts val="3250"/>
              </a:lnSpc>
              <a:buNone/>
            </a:pPr>
            <a:r>
              <a:rPr lang="en-US" sz="2600" dirty="0">
                <a:solidFill>
                  <a:srgbClr val="484237"/>
                </a:solidFill>
                <a:latin typeface="Gelasio Semi Bold" pitchFamily="34" charset="0"/>
                <a:ea typeface="Gelasio Semi Bold" pitchFamily="34" charset="-122"/>
                <a:cs typeface="Gelasio Semi Bold" pitchFamily="34" charset="-120"/>
              </a:rPr>
              <a:t>Target Variables (Post-Scaling)</a:t>
            </a:r>
            <a:endParaRPr lang="en-US" sz="2600" dirty="0"/>
          </a:p>
        </p:txBody>
      </p:sp>
      <p:sp>
        <p:nvSpPr>
          <p:cNvPr id="15" name="Shape 13"/>
          <p:cNvSpPr/>
          <p:nvPr/>
        </p:nvSpPr>
        <p:spPr>
          <a:xfrm>
            <a:off x="7593449" y="3283446"/>
            <a:ext cx="110847" cy="110847"/>
          </a:xfrm>
          <a:prstGeom prst="roundRect">
            <a:avLst>
              <a:gd name="adj" fmla="val 412460"/>
            </a:avLst>
          </a:prstGeom>
          <a:solidFill>
            <a:srgbClr val="D3C5B6"/>
          </a:solidFill>
          <a:ln/>
        </p:spPr>
      </p:sp>
      <p:sp>
        <p:nvSpPr>
          <p:cNvPr id="16" name="Text 14"/>
          <p:cNvSpPr/>
          <p:nvPr/>
        </p:nvSpPr>
        <p:spPr>
          <a:xfrm>
            <a:off x="7926110" y="3161467"/>
            <a:ext cx="5935385" cy="355044"/>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Training set: [0.0, 1.0]</a:t>
            </a:r>
            <a:endParaRPr lang="en-US" sz="1700" dirty="0"/>
          </a:p>
        </p:txBody>
      </p:sp>
      <p:sp>
        <p:nvSpPr>
          <p:cNvPr id="17" name="Shape 15"/>
          <p:cNvSpPr/>
          <p:nvPr/>
        </p:nvSpPr>
        <p:spPr>
          <a:xfrm>
            <a:off x="7593449" y="4082236"/>
            <a:ext cx="110847" cy="110847"/>
          </a:xfrm>
          <a:prstGeom prst="roundRect">
            <a:avLst>
              <a:gd name="adj" fmla="val 412460"/>
            </a:avLst>
          </a:prstGeom>
          <a:solidFill>
            <a:srgbClr val="D3C5B6"/>
          </a:solidFill>
          <a:ln/>
        </p:spPr>
      </p:sp>
      <p:sp>
        <p:nvSpPr>
          <p:cNvPr id="18" name="Text 16"/>
          <p:cNvSpPr/>
          <p:nvPr/>
        </p:nvSpPr>
        <p:spPr>
          <a:xfrm>
            <a:off x="7926110" y="3960257"/>
            <a:ext cx="5935385" cy="355044"/>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Test set: [0.0004, 1.0178]</a:t>
            </a:r>
            <a:endParaRPr lang="en-US" sz="1700" dirty="0"/>
          </a:p>
        </p:txBody>
      </p:sp>
      <p:sp>
        <p:nvSpPr>
          <p:cNvPr id="19" name="Shape 17"/>
          <p:cNvSpPr/>
          <p:nvPr/>
        </p:nvSpPr>
        <p:spPr>
          <a:xfrm>
            <a:off x="7593449" y="4881027"/>
            <a:ext cx="110847" cy="110847"/>
          </a:xfrm>
          <a:prstGeom prst="roundRect">
            <a:avLst>
              <a:gd name="adj" fmla="val 412460"/>
            </a:avLst>
          </a:prstGeom>
          <a:solidFill>
            <a:srgbClr val="D3C5B6"/>
          </a:solidFill>
          <a:ln/>
        </p:spPr>
      </p:sp>
      <p:sp>
        <p:nvSpPr>
          <p:cNvPr id="20" name="Text 18"/>
          <p:cNvSpPr/>
          <p:nvPr/>
        </p:nvSpPr>
        <p:spPr>
          <a:xfrm>
            <a:off x="7926110" y="4759047"/>
            <a:ext cx="5935385" cy="355044"/>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Validation set: [-0.0001, 0.9519]</a:t>
            </a:r>
            <a:endParaRPr lang="en-US" sz="1700" dirty="0"/>
          </a:p>
        </p:txBody>
      </p:sp>
      <p:sp>
        <p:nvSpPr>
          <p:cNvPr id="21" name="Shape 19"/>
          <p:cNvSpPr/>
          <p:nvPr/>
        </p:nvSpPr>
        <p:spPr>
          <a:xfrm>
            <a:off x="7593449" y="5363647"/>
            <a:ext cx="6268045" cy="2007870"/>
          </a:xfrm>
          <a:prstGeom prst="roundRect">
            <a:avLst>
              <a:gd name="adj" fmla="val 1658"/>
            </a:avLst>
          </a:prstGeom>
          <a:solidFill>
            <a:srgbClr val="E2D9CF"/>
          </a:solidFill>
          <a:ln/>
        </p:spPr>
      </p:sp>
      <p:pic>
        <p:nvPicPr>
          <p:cNvPr id="22" name="Image 0" descr="preencoded.png"/>
          <p:cNvPicPr>
            <a:picLocks noChangeAspect="1"/>
          </p:cNvPicPr>
          <p:nvPr/>
        </p:nvPicPr>
        <p:blipFill>
          <a:blip r:embed="rId3"/>
          <a:stretch>
            <a:fillRect/>
          </a:stretch>
        </p:blipFill>
        <p:spPr>
          <a:xfrm>
            <a:off x="7815263" y="5682853"/>
            <a:ext cx="277297" cy="221813"/>
          </a:xfrm>
          <a:prstGeom prst="rect">
            <a:avLst/>
          </a:prstGeom>
        </p:spPr>
      </p:pic>
      <p:sp>
        <p:nvSpPr>
          <p:cNvPr id="23" name="Text 20"/>
          <p:cNvSpPr/>
          <p:nvPr/>
        </p:nvSpPr>
        <p:spPr>
          <a:xfrm>
            <a:off x="8314373" y="5640824"/>
            <a:ext cx="5325308" cy="1420178"/>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Gelasio" pitchFamily="34" charset="0"/>
                <a:ea typeface="Gelasio" pitchFamily="34" charset="-122"/>
                <a:cs typeface="Gelasio" pitchFamily="34" charset="-120"/>
              </a:rPr>
              <a:t>Note the slight range variations in test/validation sets. This is expected behavior when applying training-derived scaling parameters to unseen data distributions.</a:t>
            </a:r>
            <a:endParaRPr lang="en-US" sz="17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666631" y="523756"/>
            <a:ext cx="6197322" cy="476250"/>
          </a:xfrm>
          <a:prstGeom prst="rect">
            <a:avLst/>
          </a:prstGeom>
          <a:noFill/>
          <a:ln/>
        </p:spPr>
        <p:txBody>
          <a:bodyPr wrap="none" lIns="0" tIns="0" rIns="0" bIns="0" rtlCol="0" anchor="t"/>
          <a:lstStyle/>
          <a:p>
            <a:pPr marL="0" indent="0" algn="l">
              <a:lnSpc>
                <a:spcPts val="3700"/>
              </a:lnSpc>
              <a:buNone/>
            </a:pPr>
            <a:r>
              <a:rPr lang="en-US" sz="2950" dirty="0">
                <a:solidFill>
                  <a:srgbClr val="484237"/>
                </a:solidFill>
                <a:latin typeface="Gelasio Semi Bold" pitchFamily="34" charset="0"/>
                <a:ea typeface="Gelasio Semi Bold" pitchFamily="34" charset="-122"/>
                <a:cs typeface="Gelasio Semi Bold" pitchFamily="34" charset="-120"/>
              </a:rPr>
              <a:t>9,9'.Feature Correlation Analysis</a:t>
            </a:r>
            <a:endParaRPr lang="en-US" sz="2950" dirty="0"/>
          </a:p>
        </p:txBody>
      </p:sp>
      <p:sp>
        <p:nvSpPr>
          <p:cNvPr id="3" name="Text 1"/>
          <p:cNvSpPr/>
          <p:nvPr/>
        </p:nvSpPr>
        <p:spPr>
          <a:xfrm>
            <a:off x="666631" y="1385530"/>
            <a:ext cx="7104340" cy="609600"/>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Gelasio" pitchFamily="34" charset="0"/>
                <a:ea typeface="Gelasio" pitchFamily="34" charset="-122"/>
                <a:cs typeface="Gelasio" pitchFamily="34" charset="-120"/>
              </a:rPr>
              <a:t>We analyzed Pearson correlations between all features to understand relationships between inputs and targets:</a:t>
            </a:r>
            <a:endParaRPr lang="en-US" sz="1450" dirty="0"/>
          </a:p>
        </p:txBody>
      </p:sp>
      <p:sp>
        <p:nvSpPr>
          <p:cNvPr id="4" name="Shape 2"/>
          <p:cNvSpPr/>
          <p:nvPr/>
        </p:nvSpPr>
        <p:spPr>
          <a:xfrm>
            <a:off x="666631" y="2209324"/>
            <a:ext cx="428506" cy="428506"/>
          </a:xfrm>
          <a:prstGeom prst="roundRect">
            <a:avLst>
              <a:gd name="adj" fmla="val 6667"/>
            </a:avLst>
          </a:prstGeom>
          <a:solidFill>
            <a:srgbClr val="EEE8DD"/>
          </a:solidFill>
          <a:ln/>
        </p:spPr>
      </p:sp>
      <p:sp>
        <p:nvSpPr>
          <p:cNvPr id="5" name="Text 3"/>
          <p:cNvSpPr/>
          <p:nvPr/>
        </p:nvSpPr>
        <p:spPr>
          <a:xfrm>
            <a:off x="738009" y="2244983"/>
            <a:ext cx="285631" cy="357068"/>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Gelasio Semi Bold" pitchFamily="34" charset="0"/>
                <a:ea typeface="Gelasio Semi Bold" pitchFamily="34" charset="-122"/>
                <a:cs typeface="Gelasio Semi Bold" pitchFamily="34" charset="-120"/>
              </a:rPr>
              <a:t>1</a:t>
            </a:r>
            <a:endParaRPr lang="en-US" sz="2200" dirty="0"/>
          </a:p>
        </p:txBody>
      </p:sp>
      <p:sp>
        <p:nvSpPr>
          <p:cNvPr id="6" name="Text 4"/>
          <p:cNvSpPr/>
          <p:nvPr/>
        </p:nvSpPr>
        <p:spPr>
          <a:xfrm>
            <a:off x="1285518" y="2274689"/>
            <a:ext cx="2957632" cy="297656"/>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Gelasio Semi Bold" pitchFamily="34" charset="0"/>
                <a:ea typeface="Gelasio Semi Bold" pitchFamily="34" charset="-122"/>
                <a:cs typeface="Gelasio Semi Bold" pitchFamily="34" charset="-120"/>
              </a:rPr>
              <a:t>Correlation Visualization</a:t>
            </a:r>
            <a:endParaRPr lang="en-US" sz="1850" dirty="0"/>
          </a:p>
        </p:txBody>
      </p:sp>
      <p:sp>
        <p:nvSpPr>
          <p:cNvPr id="7" name="Text 5"/>
          <p:cNvSpPr/>
          <p:nvPr/>
        </p:nvSpPr>
        <p:spPr>
          <a:xfrm>
            <a:off x="1285518" y="2762726"/>
            <a:ext cx="6485453" cy="609600"/>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Gelasio" pitchFamily="34" charset="0"/>
                <a:ea typeface="Gelasio" pitchFamily="34" charset="-122"/>
                <a:cs typeface="Gelasio" pitchFamily="34" charset="-120"/>
              </a:rPr>
              <a:t>Created a heatmap to visualize the strength and direction of relationships between all variables</a:t>
            </a:r>
            <a:endParaRPr lang="en-US" sz="1450" dirty="0"/>
          </a:p>
        </p:txBody>
      </p:sp>
      <p:sp>
        <p:nvSpPr>
          <p:cNvPr id="8" name="Text 6"/>
          <p:cNvSpPr/>
          <p:nvPr/>
        </p:nvSpPr>
        <p:spPr>
          <a:xfrm>
            <a:off x="1285518" y="3543657"/>
            <a:ext cx="6485453" cy="609600"/>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Gelasio" pitchFamily="34" charset="0"/>
                <a:ea typeface="Gelasio" pitchFamily="34" charset="-122"/>
                <a:cs typeface="Gelasio" pitchFamily="34" charset="-120"/>
              </a:rPr>
              <a:t>Used 'coolwarm' color mapping with red indicating positive correlation and blue indicating negative correlation</a:t>
            </a:r>
            <a:endParaRPr lang="en-US" sz="1450" dirty="0"/>
          </a:p>
        </p:txBody>
      </p:sp>
      <p:sp>
        <p:nvSpPr>
          <p:cNvPr id="9" name="Shape 7"/>
          <p:cNvSpPr/>
          <p:nvPr/>
        </p:nvSpPr>
        <p:spPr>
          <a:xfrm>
            <a:off x="666631" y="4534138"/>
            <a:ext cx="428506" cy="428506"/>
          </a:xfrm>
          <a:prstGeom prst="roundRect">
            <a:avLst>
              <a:gd name="adj" fmla="val 6667"/>
            </a:avLst>
          </a:prstGeom>
          <a:solidFill>
            <a:srgbClr val="EEE8DD"/>
          </a:solidFill>
          <a:ln/>
        </p:spPr>
      </p:sp>
      <p:sp>
        <p:nvSpPr>
          <p:cNvPr id="10" name="Text 8"/>
          <p:cNvSpPr/>
          <p:nvPr/>
        </p:nvSpPr>
        <p:spPr>
          <a:xfrm>
            <a:off x="738009" y="4569797"/>
            <a:ext cx="285631" cy="357068"/>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Gelasio Semi Bold" pitchFamily="34" charset="0"/>
                <a:ea typeface="Gelasio Semi Bold" pitchFamily="34" charset="-122"/>
                <a:cs typeface="Gelasio Semi Bold" pitchFamily="34" charset="-120"/>
              </a:rPr>
              <a:t>2</a:t>
            </a:r>
            <a:endParaRPr lang="en-US" sz="2200" dirty="0"/>
          </a:p>
        </p:txBody>
      </p:sp>
      <p:sp>
        <p:nvSpPr>
          <p:cNvPr id="11" name="Text 9"/>
          <p:cNvSpPr/>
          <p:nvPr/>
        </p:nvSpPr>
        <p:spPr>
          <a:xfrm>
            <a:off x="1285518" y="4599503"/>
            <a:ext cx="2799874" cy="297656"/>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Gelasio Semi Bold" pitchFamily="34" charset="0"/>
                <a:ea typeface="Gelasio Semi Bold" pitchFamily="34" charset="-122"/>
                <a:cs typeface="Gelasio Semi Bold" pitchFamily="34" charset="-120"/>
              </a:rPr>
              <a:t>Initial Sw Relationships</a:t>
            </a:r>
            <a:endParaRPr lang="en-US" sz="1850" dirty="0"/>
          </a:p>
        </p:txBody>
      </p:sp>
      <p:sp>
        <p:nvSpPr>
          <p:cNvPr id="12" name="Text 10"/>
          <p:cNvSpPr/>
          <p:nvPr/>
        </p:nvSpPr>
        <p:spPr>
          <a:xfrm>
            <a:off x="1285518" y="5087541"/>
            <a:ext cx="6485453" cy="609600"/>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Gelasio" pitchFamily="34" charset="0"/>
                <a:ea typeface="Gelasio" pitchFamily="34" charset="-122"/>
                <a:cs typeface="Gelasio" pitchFamily="34" charset="-120"/>
              </a:rPr>
              <a:t>Extracted specific correlation values between our single numerical input feature (Initial Sw) and all target variables</a:t>
            </a:r>
            <a:endParaRPr lang="en-US" sz="1450" dirty="0"/>
          </a:p>
        </p:txBody>
      </p:sp>
      <p:sp>
        <p:nvSpPr>
          <p:cNvPr id="13" name="Text 11"/>
          <p:cNvSpPr/>
          <p:nvPr/>
        </p:nvSpPr>
        <p:spPr>
          <a:xfrm>
            <a:off x="1285518" y="5868472"/>
            <a:ext cx="6485453" cy="609600"/>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Gelasio" pitchFamily="34" charset="0"/>
                <a:ea typeface="Gelasio" pitchFamily="34" charset="-122"/>
                <a:cs typeface="Gelasio" pitchFamily="34" charset="-120"/>
              </a:rPr>
              <a:t>This reveals which production metrics are most strongly influenced by initial water saturation</a:t>
            </a:r>
            <a:endParaRPr lang="en-US" sz="1450" dirty="0"/>
          </a:p>
        </p:txBody>
      </p:sp>
      <p:pic>
        <p:nvPicPr>
          <p:cNvPr id="14" name="Image 0" descr="preencoded.png"/>
          <p:cNvPicPr>
            <a:picLocks noChangeAspect="1"/>
          </p:cNvPicPr>
          <p:nvPr/>
        </p:nvPicPr>
        <p:blipFill>
          <a:blip r:embed="rId3"/>
          <a:stretch>
            <a:fillRect/>
          </a:stretch>
        </p:blipFill>
        <p:spPr>
          <a:xfrm>
            <a:off x="8243173" y="1428393"/>
            <a:ext cx="5728097" cy="5728097"/>
          </a:xfrm>
          <a:prstGeom prst="rect">
            <a:avLst/>
          </a:prstGeom>
        </p:spPr>
      </p:pic>
      <p:sp>
        <p:nvSpPr>
          <p:cNvPr id="15" name="Text 12"/>
          <p:cNvSpPr/>
          <p:nvPr/>
        </p:nvSpPr>
        <p:spPr>
          <a:xfrm>
            <a:off x="666631" y="7584877"/>
            <a:ext cx="13297138" cy="609600"/>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Gelasio" pitchFamily="34" charset="0"/>
                <a:ea typeface="Gelasio" pitchFamily="34" charset="-122"/>
                <a:cs typeface="Gelasio" pitchFamily="34" charset="-120"/>
              </a:rPr>
              <a:t>This analysis provides valuable insights into feature relationships but doesn't impact our feature selection strategy as we're using all available features in the model.</a:t>
            </a:r>
            <a:endParaRPr lang="en-US" sz="14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65453" y="601385"/>
            <a:ext cx="8978503" cy="546735"/>
          </a:xfrm>
          <a:prstGeom prst="rect">
            <a:avLst/>
          </a:prstGeom>
          <a:noFill/>
          <a:ln/>
        </p:spPr>
        <p:txBody>
          <a:bodyPr wrap="none" lIns="0" tIns="0" rIns="0" bIns="0" rtlCol="0" anchor="t"/>
          <a:lstStyle/>
          <a:p>
            <a:pPr marL="0" indent="0" algn="l">
              <a:lnSpc>
                <a:spcPts val="4300"/>
              </a:lnSpc>
              <a:buNone/>
            </a:pPr>
            <a:r>
              <a:rPr lang="en-US" sz="3400" dirty="0">
                <a:solidFill>
                  <a:srgbClr val="484237"/>
                </a:solidFill>
                <a:latin typeface="Gelasio Semi Bold" pitchFamily="34" charset="0"/>
                <a:ea typeface="Gelasio Semi Bold" pitchFamily="34" charset="-122"/>
                <a:cs typeface="Gelasio Semi Bold" pitchFamily="34" charset="-120"/>
              </a:rPr>
              <a:t>9.Visualizing Feature Correlations results</a:t>
            </a:r>
            <a:endParaRPr lang="en-US" sz="3400" dirty="0"/>
          </a:p>
        </p:txBody>
      </p:sp>
      <p:pic>
        <p:nvPicPr>
          <p:cNvPr id="3" name="Image 0" descr="preencoded.png"/>
          <p:cNvPicPr>
            <a:picLocks noChangeAspect="1"/>
          </p:cNvPicPr>
          <p:nvPr/>
        </p:nvPicPr>
        <p:blipFill>
          <a:blip r:embed="rId3"/>
          <a:stretch>
            <a:fillRect/>
          </a:stretch>
        </p:blipFill>
        <p:spPr>
          <a:xfrm>
            <a:off x="765453" y="1640086"/>
            <a:ext cx="7509867" cy="5416867"/>
          </a:xfrm>
          <a:prstGeom prst="rect">
            <a:avLst/>
          </a:prstGeom>
        </p:spPr>
      </p:pic>
      <p:sp>
        <p:nvSpPr>
          <p:cNvPr id="4" name="Text 1"/>
          <p:cNvSpPr/>
          <p:nvPr/>
        </p:nvSpPr>
        <p:spPr>
          <a:xfrm>
            <a:off x="765453" y="7302937"/>
            <a:ext cx="7509867" cy="349925"/>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5" name="Image 1" descr="preencoded.png"/>
          <p:cNvPicPr>
            <a:picLocks noChangeAspect="1"/>
          </p:cNvPicPr>
          <p:nvPr/>
        </p:nvPicPr>
        <p:blipFill>
          <a:blip r:embed="rId4"/>
          <a:stretch>
            <a:fillRect/>
          </a:stretch>
        </p:blipFill>
        <p:spPr>
          <a:xfrm>
            <a:off x="9041844" y="1640086"/>
            <a:ext cx="4605338" cy="3487103"/>
          </a:xfrm>
          <a:prstGeom prst="rect">
            <a:avLst/>
          </a:prstGeom>
        </p:spPr>
      </p:pic>
      <p:sp>
        <p:nvSpPr>
          <p:cNvPr id="6" name="Text 2"/>
          <p:cNvSpPr/>
          <p:nvPr/>
        </p:nvSpPr>
        <p:spPr>
          <a:xfrm>
            <a:off x="8816578" y="5373172"/>
            <a:ext cx="5055870" cy="349925"/>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781526" y="614005"/>
            <a:ext cx="9281874" cy="558165"/>
          </a:xfrm>
          <a:prstGeom prst="rect">
            <a:avLst/>
          </a:prstGeom>
          <a:noFill/>
          <a:ln/>
        </p:spPr>
        <p:txBody>
          <a:bodyPr wrap="none" lIns="0" tIns="0" rIns="0" bIns="0" rtlCol="0" anchor="t"/>
          <a:lstStyle/>
          <a:p>
            <a:pPr marL="0" indent="0" algn="l">
              <a:lnSpc>
                <a:spcPts val="4350"/>
              </a:lnSpc>
              <a:buNone/>
            </a:pPr>
            <a:r>
              <a:rPr lang="en-US" sz="3500" dirty="0">
                <a:solidFill>
                  <a:srgbClr val="484237"/>
                </a:solidFill>
                <a:latin typeface="Gelasio Semi Bold" pitchFamily="34" charset="0"/>
                <a:ea typeface="Gelasio Semi Bold" pitchFamily="34" charset="-122"/>
                <a:cs typeface="Gelasio Semi Bold" pitchFamily="34" charset="-120"/>
              </a:rPr>
              <a:t>9'.Visualizing Feature Correlations results</a:t>
            </a:r>
            <a:endParaRPr lang="en-US" sz="3500" dirty="0"/>
          </a:p>
        </p:txBody>
      </p:sp>
      <p:pic>
        <p:nvPicPr>
          <p:cNvPr id="3" name="Image 0" descr="preencoded.png"/>
          <p:cNvPicPr>
            <a:picLocks noChangeAspect="1"/>
          </p:cNvPicPr>
          <p:nvPr/>
        </p:nvPicPr>
        <p:blipFill>
          <a:blip r:embed="rId3"/>
          <a:stretch>
            <a:fillRect/>
          </a:stretch>
        </p:blipFill>
        <p:spPr>
          <a:xfrm>
            <a:off x="781526" y="1674614"/>
            <a:ext cx="8030766" cy="5792629"/>
          </a:xfrm>
          <a:prstGeom prst="rect">
            <a:avLst/>
          </a:prstGeom>
        </p:spPr>
      </p:pic>
      <p:pic>
        <p:nvPicPr>
          <p:cNvPr id="4" name="Image 1" descr="preencoded.png"/>
          <p:cNvPicPr>
            <a:picLocks noChangeAspect="1"/>
          </p:cNvPicPr>
          <p:nvPr/>
        </p:nvPicPr>
        <p:blipFill>
          <a:blip r:embed="rId4"/>
          <a:stretch>
            <a:fillRect/>
          </a:stretch>
        </p:blipFill>
        <p:spPr>
          <a:xfrm>
            <a:off x="9364742" y="1674614"/>
            <a:ext cx="4491633" cy="3433643"/>
          </a:xfrm>
          <a:prstGeom prst="rect">
            <a:avLst/>
          </a:prstGeom>
        </p:spPr>
      </p:pic>
      <p:sp>
        <p:nvSpPr>
          <p:cNvPr id="5" name="Text 1"/>
          <p:cNvSpPr/>
          <p:nvPr/>
        </p:nvSpPr>
        <p:spPr>
          <a:xfrm>
            <a:off x="9364742" y="5359479"/>
            <a:ext cx="4491633" cy="357307"/>
          </a:xfrm>
          <a:prstGeom prst="rect">
            <a:avLst/>
          </a:prstGeom>
          <a:noFill/>
          <a:ln/>
        </p:spPr>
        <p:txBody>
          <a:bodyPr wrap="none" lIns="0" tIns="0" rIns="0" bIns="0" rtlCol="0" anchor="t"/>
          <a:lstStyle/>
          <a:p>
            <a:pPr marL="0" indent="0" algn="l">
              <a:lnSpc>
                <a:spcPts val="2800"/>
              </a:lnSpc>
              <a:buNone/>
            </a:pPr>
            <a:endParaRPr lang="en-US" sz="17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640437" y="786765"/>
            <a:ext cx="3660100" cy="457438"/>
          </a:xfrm>
          <a:prstGeom prst="rect">
            <a:avLst/>
          </a:prstGeom>
          <a:noFill/>
          <a:ln/>
        </p:spPr>
        <p:txBody>
          <a:bodyPr wrap="none" lIns="0" tIns="0" rIns="0" bIns="0" rtlCol="0" anchor="t"/>
          <a:lstStyle/>
          <a:p>
            <a:pPr marL="0" indent="0" algn="l">
              <a:lnSpc>
                <a:spcPts val="3600"/>
              </a:lnSpc>
              <a:buNone/>
            </a:pPr>
            <a:r>
              <a:rPr lang="en-US" sz="2850" dirty="0">
                <a:solidFill>
                  <a:srgbClr val="484237"/>
                </a:solidFill>
                <a:latin typeface="Gelasio Semi Bold" pitchFamily="34" charset="0"/>
                <a:ea typeface="Gelasio Semi Bold" pitchFamily="34" charset="-122"/>
                <a:cs typeface="Gelasio Semi Bold" pitchFamily="34" charset="-120"/>
              </a:rPr>
              <a:t>Key Takeaways</a:t>
            </a:r>
            <a:endParaRPr lang="en-US" sz="2850" dirty="0"/>
          </a:p>
        </p:txBody>
      </p:sp>
      <p:sp>
        <p:nvSpPr>
          <p:cNvPr id="3" name="Shape 1"/>
          <p:cNvSpPr/>
          <p:nvPr/>
        </p:nvSpPr>
        <p:spPr>
          <a:xfrm>
            <a:off x="914876" y="2067639"/>
            <a:ext cx="6308646" cy="182999"/>
          </a:xfrm>
          <a:prstGeom prst="roundRect">
            <a:avLst>
              <a:gd name="adj" fmla="val 15001"/>
            </a:avLst>
          </a:prstGeom>
          <a:solidFill>
            <a:srgbClr val="EEE8DD"/>
          </a:solidFill>
          <a:ln/>
        </p:spPr>
      </p:sp>
      <p:sp>
        <p:nvSpPr>
          <p:cNvPr id="4" name="Shape 2"/>
          <p:cNvSpPr/>
          <p:nvPr/>
        </p:nvSpPr>
        <p:spPr>
          <a:xfrm>
            <a:off x="640437" y="1884581"/>
            <a:ext cx="548997" cy="548997"/>
          </a:xfrm>
          <a:prstGeom prst="roundRect">
            <a:avLst>
              <a:gd name="adj" fmla="val 83279"/>
            </a:avLst>
          </a:prstGeom>
          <a:solidFill>
            <a:srgbClr val="EEE8DD"/>
          </a:solidFill>
          <a:ln/>
        </p:spPr>
      </p:sp>
      <p:pic>
        <p:nvPicPr>
          <p:cNvPr id="5" name="Image 0" descr="preencoded.png"/>
          <p:cNvPicPr>
            <a:picLocks noChangeAspect="1"/>
          </p:cNvPicPr>
          <p:nvPr/>
        </p:nvPicPr>
        <p:blipFill>
          <a:blip r:embed="rId3"/>
          <a:stretch>
            <a:fillRect/>
          </a:stretch>
        </p:blipFill>
        <p:spPr>
          <a:xfrm>
            <a:off x="777716" y="1987570"/>
            <a:ext cx="274439" cy="343019"/>
          </a:xfrm>
          <a:prstGeom prst="rect">
            <a:avLst/>
          </a:prstGeom>
        </p:spPr>
      </p:pic>
      <p:sp>
        <p:nvSpPr>
          <p:cNvPr id="6" name="Text 3"/>
          <p:cNvSpPr/>
          <p:nvPr/>
        </p:nvSpPr>
        <p:spPr>
          <a:xfrm>
            <a:off x="823436" y="2616637"/>
            <a:ext cx="3784402" cy="285869"/>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Multi-Channel Reservoir Imaging</a:t>
            </a:r>
            <a:endParaRPr lang="en-US" sz="1800" dirty="0"/>
          </a:p>
        </p:txBody>
      </p:sp>
      <p:sp>
        <p:nvSpPr>
          <p:cNvPr id="7" name="Text 4"/>
          <p:cNvSpPr/>
          <p:nvPr/>
        </p:nvSpPr>
        <p:spPr>
          <a:xfrm>
            <a:off x="823436" y="3012281"/>
            <a:ext cx="6217206" cy="878324"/>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Successfully combined permeability and porosity maps into a dual-channel 4D tensor (753, 64, 64, 2) for side project and (708, 64, 64, 2) for side project</a:t>
            </a:r>
            <a:endParaRPr lang="en-US" sz="1400" dirty="0"/>
          </a:p>
        </p:txBody>
      </p:sp>
      <p:sp>
        <p:nvSpPr>
          <p:cNvPr id="8" name="Shape 5"/>
          <p:cNvSpPr/>
          <p:nvPr/>
        </p:nvSpPr>
        <p:spPr>
          <a:xfrm>
            <a:off x="7681079" y="1793200"/>
            <a:ext cx="6308765" cy="182999"/>
          </a:xfrm>
          <a:prstGeom prst="roundRect">
            <a:avLst>
              <a:gd name="adj" fmla="val 15001"/>
            </a:avLst>
          </a:prstGeom>
          <a:solidFill>
            <a:srgbClr val="EEE8DD"/>
          </a:solidFill>
          <a:ln/>
        </p:spPr>
      </p:sp>
      <p:sp>
        <p:nvSpPr>
          <p:cNvPr id="9" name="Shape 6"/>
          <p:cNvSpPr/>
          <p:nvPr/>
        </p:nvSpPr>
        <p:spPr>
          <a:xfrm>
            <a:off x="7406640" y="1610142"/>
            <a:ext cx="548997" cy="548997"/>
          </a:xfrm>
          <a:prstGeom prst="roundRect">
            <a:avLst>
              <a:gd name="adj" fmla="val 83279"/>
            </a:avLst>
          </a:prstGeom>
          <a:solidFill>
            <a:srgbClr val="EEE8DD"/>
          </a:solidFill>
          <a:ln/>
        </p:spPr>
      </p:sp>
      <p:pic>
        <p:nvPicPr>
          <p:cNvPr id="10" name="Image 1" descr="preencoded.png"/>
          <p:cNvPicPr>
            <a:picLocks noChangeAspect="1"/>
          </p:cNvPicPr>
          <p:nvPr/>
        </p:nvPicPr>
        <p:blipFill>
          <a:blip r:embed="rId4"/>
          <a:stretch>
            <a:fillRect/>
          </a:stretch>
        </p:blipFill>
        <p:spPr>
          <a:xfrm>
            <a:off x="7543919" y="1713131"/>
            <a:ext cx="274439" cy="343019"/>
          </a:xfrm>
          <a:prstGeom prst="rect">
            <a:avLst/>
          </a:prstGeom>
        </p:spPr>
      </p:pic>
      <p:sp>
        <p:nvSpPr>
          <p:cNvPr id="11" name="Text 7"/>
          <p:cNvSpPr/>
          <p:nvPr/>
        </p:nvSpPr>
        <p:spPr>
          <a:xfrm>
            <a:off x="7589639" y="2342198"/>
            <a:ext cx="2445782" cy="285869"/>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Data Synchronization</a:t>
            </a:r>
            <a:endParaRPr lang="en-US" sz="1800" dirty="0"/>
          </a:p>
        </p:txBody>
      </p:sp>
      <p:sp>
        <p:nvSpPr>
          <p:cNvPr id="12" name="Text 8"/>
          <p:cNvSpPr/>
          <p:nvPr/>
        </p:nvSpPr>
        <p:spPr>
          <a:xfrm>
            <a:off x="7589639" y="2737842"/>
            <a:ext cx="6217325" cy="585549"/>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Resolved dataset misalignment issues to ensure perfect correspondence between image and tabular data</a:t>
            </a:r>
            <a:endParaRPr lang="en-US" sz="1400" dirty="0"/>
          </a:p>
        </p:txBody>
      </p:sp>
      <p:sp>
        <p:nvSpPr>
          <p:cNvPr id="13" name="Shape 9"/>
          <p:cNvSpPr/>
          <p:nvPr/>
        </p:nvSpPr>
        <p:spPr>
          <a:xfrm>
            <a:off x="914876" y="4714042"/>
            <a:ext cx="6308646" cy="182999"/>
          </a:xfrm>
          <a:prstGeom prst="roundRect">
            <a:avLst>
              <a:gd name="adj" fmla="val 15001"/>
            </a:avLst>
          </a:prstGeom>
          <a:solidFill>
            <a:srgbClr val="EEE8DD"/>
          </a:solidFill>
          <a:ln/>
        </p:spPr>
      </p:sp>
      <p:sp>
        <p:nvSpPr>
          <p:cNvPr id="14" name="Shape 10"/>
          <p:cNvSpPr/>
          <p:nvPr/>
        </p:nvSpPr>
        <p:spPr>
          <a:xfrm>
            <a:off x="640437" y="4530983"/>
            <a:ext cx="548997" cy="548997"/>
          </a:xfrm>
          <a:prstGeom prst="roundRect">
            <a:avLst>
              <a:gd name="adj" fmla="val 83279"/>
            </a:avLst>
          </a:prstGeom>
          <a:solidFill>
            <a:srgbClr val="EEE8DD"/>
          </a:solidFill>
          <a:ln/>
        </p:spPr>
      </p:sp>
      <p:pic>
        <p:nvPicPr>
          <p:cNvPr id="15" name="Image 2" descr="preencoded.png"/>
          <p:cNvPicPr>
            <a:picLocks noChangeAspect="1"/>
          </p:cNvPicPr>
          <p:nvPr/>
        </p:nvPicPr>
        <p:blipFill>
          <a:blip r:embed="rId5"/>
          <a:stretch>
            <a:fillRect/>
          </a:stretch>
        </p:blipFill>
        <p:spPr>
          <a:xfrm>
            <a:off x="777716" y="4633972"/>
            <a:ext cx="274439" cy="343019"/>
          </a:xfrm>
          <a:prstGeom prst="rect">
            <a:avLst/>
          </a:prstGeom>
        </p:spPr>
      </p:pic>
      <p:sp>
        <p:nvSpPr>
          <p:cNvPr id="16" name="Text 11"/>
          <p:cNvSpPr/>
          <p:nvPr/>
        </p:nvSpPr>
        <p:spPr>
          <a:xfrm>
            <a:off x="823436" y="5263039"/>
            <a:ext cx="3015734" cy="285869"/>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Strategic Data Partitioning</a:t>
            </a:r>
            <a:endParaRPr lang="en-US" sz="1800" dirty="0"/>
          </a:p>
        </p:txBody>
      </p:sp>
      <p:sp>
        <p:nvSpPr>
          <p:cNvPr id="17" name="Text 12"/>
          <p:cNvSpPr/>
          <p:nvPr/>
        </p:nvSpPr>
        <p:spPr>
          <a:xfrm>
            <a:off x="823436" y="5658683"/>
            <a:ext cx="6217206" cy="292775"/>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Implemented a balanced </a:t>
            </a:r>
            <a:r>
              <a:rPr lang="en-US" sz="1400" dirty="0">
                <a:solidFill>
                  <a:srgbClr val="484237"/>
                </a:solidFill>
                <a:latin typeface="Gelasio" pitchFamily="34" charset="0"/>
                <a:ea typeface="Gelasio" pitchFamily="34" charset="-122"/>
                <a:cs typeface="Gelasio" pitchFamily="34" charset="-120"/>
              </a:rPr>
              <a:t>70/15/15</a:t>
            </a:r>
            <a:r>
              <a:rPr lang="en-US" sz="1400" dirty="0">
                <a:solidFill>
                  <a:srgbClr val="746558"/>
                </a:solidFill>
                <a:latin typeface="Gelasio" pitchFamily="34" charset="0"/>
                <a:ea typeface="Gelasio" pitchFamily="34" charset="-122"/>
                <a:cs typeface="Gelasio" pitchFamily="34" charset="-120"/>
              </a:rPr>
              <a:t> split for training, validation, and testing</a:t>
            </a:r>
            <a:endParaRPr lang="en-US" sz="1400" dirty="0"/>
          </a:p>
        </p:txBody>
      </p:sp>
      <p:sp>
        <p:nvSpPr>
          <p:cNvPr id="18" name="Shape 13"/>
          <p:cNvSpPr/>
          <p:nvPr/>
        </p:nvSpPr>
        <p:spPr>
          <a:xfrm>
            <a:off x="7681079" y="4439603"/>
            <a:ext cx="6308765" cy="182999"/>
          </a:xfrm>
          <a:prstGeom prst="roundRect">
            <a:avLst>
              <a:gd name="adj" fmla="val 15001"/>
            </a:avLst>
          </a:prstGeom>
          <a:solidFill>
            <a:srgbClr val="EEE8DD"/>
          </a:solidFill>
          <a:ln/>
        </p:spPr>
      </p:sp>
      <p:sp>
        <p:nvSpPr>
          <p:cNvPr id="19" name="Shape 14"/>
          <p:cNvSpPr/>
          <p:nvPr/>
        </p:nvSpPr>
        <p:spPr>
          <a:xfrm>
            <a:off x="7406640" y="4256544"/>
            <a:ext cx="548997" cy="548997"/>
          </a:xfrm>
          <a:prstGeom prst="roundRect">
            <a:avLst>
              <a:gd name="adj" fmla="val 83279"/>
            </a:avLst>
          </a:prstGeom>
          <a:solidFill>
            <a:srgbClr val="EEE8DD"/>
          </a:solidFill>
          <a:ln/>
        </p:spPr>
      </p:sp>
      <p:pic>
        <p:nvPicPr>
          <p:cNvPr id="20" name="Image 3" descr="preencoded.png"/>
          <p:cNvPicPr>
            <a:picLocks noChangeAspect="1"/>
          </p:cNvPicPr>
          <p:nvPr/>
        </p:nvPicPr>
        <p:blipFill>
          <a:blip r:embed="rId6"/>
          <a:stretch>
            <a:fillRect/>
          </a:stretch>
        </p:blipFill>
        <p:spPr>
          <a:xfrm>
            <a:off x="7543919" y="4359533"/>
            <a:ext cx="274439" cy="343019"/>
          </a:xfrm>
          <a:prstGeom prst="rect">
            <a:avLst/>
          </a:prstGeom>
        </p:spPr>
      </p:pic>
      <p:sp>
        <p:nvSpPr>
          <p:cNvPr id="21" name="Text 15"/>
          <p:cNvSpPr/>
          <p:nvPr/>
        </p:nvSpPr>
        <p:spPr>
          <a:xfrm>
            <a:off x="7589639" y="4988600"/>
            <a:ext cx="2480191" cy="285869"/>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Proper Normalization</a:t>
            </a:r>
            <a:endParaRPr lang="en-US" sz="1800" dirty="0"/>
          </a:p>
        </p:txBody>
      </p:sp>
      <p:sp>
        <p:nvSpPr>
          <p:cNvPr id="22" name="Text 16"/>
          <p:cNvSpPr/>
          <p:nvPr/>
        </p:nvSpPr>
        <p:spPr>
          <a:xfrm>
            <a:off x="7589639" y="5384244"/>
            <a:ext cx="6217325" cy="585549"/>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Applied best-practice scaling techniques to prevent data leakage while ensuring consistent [0,1] ranges</a:t>
            </a:r>
            <a:endParaRPr lang="en-US" sz="1400" dirty="0"/>
          </a:p>
        </p:txBody>
      </p:sp>
      <p:sp>
        <p:nvSpPr>
          <p:cNvPr id="23" name="Text 17"/>
          <p:cNvSpPr/>
          <p:nvPr/>
        </p:nvSpPr>
        <p:spPr>
          <a:xfrm>
            <a:off x="640437" y="6358652"/>
            <a:ext cx="13349526" cy="585549"/>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This preprocessing pipeline provides a solid foundation for building advanced deep learning models that can effectively analyze reservoir characteristics and predict production outcomes.</a:t>
            </a:r>
            <a:endParaRPr lang="en-US" sz="1400" dirty="0"/>
          </a:p>
        </p:txBody>
      </p:sp>
      <p:sp>
        <p:nvSpPr>
          <p:cNvPr id="24" name="Text 18"/>
          <p:cNvSpPr/>
          <p:nvPr/>
        </p:nvSpPr>
        <p:spPr>
          <a:xfrm>
            <a:off x="640437" y="7150060"/>
            <a:ext cx="13349526" cy="292775"/>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Next steps: Implement CNN architecture to extract spatial features from reservoir maps and combine with Initial Sw data to predict the 12 target variables.</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678418" y="533043"/>
            <a:ext cx="8138636" cy="484703"/>
          </a:xfrm>
          <a:prstGeom prst="rect">
            <a:avLst/>
          </a:prstGeom>
          <a:noFill/>
          <a:ln/>
        </p:spPr>
        <p:txBody>
          <a:bodyPr wrap="none" lIns="0" tIns="0" rIns="0" bIns="0" rtlCol="0" anchor="t"/>
          <a:lstStyle/>
          <a:p>
            <a:pPr marL="0" indent="0" algn="l">
              <a:lnSpc>
                <a:spcPts val="3800"/>
              </a:lnSpc>
              <a:buNone/>
            </a:pPr>
            <a:r>
              <a:rPr lang="en-US" sz="3050" dirty="0">
                <a:solidFill>
                  <a:srgbClr val="484237"/>
                </a:solidFill>
                <a:latin typeface="Gelasio Semi Bold" pitchFamily="34" charset="0"/>
                <a:ea typeface="Gelasio Semi Bold" pitchFamily="34" charset="-122"/>
                <a:cs typeface="Gelasio Semi Bold" pitchFamily="34" charset="-120"/>
              </a:rPr>
              <a:t>10,10'. Building the Final Optimized Model</a:t>
            </a:r>
            <a:endParaRPr lang="en-US" sz="3050" dirty="0"/>
          </a:p>
        </p:txBody>
      </p:sp>
      <p:sp>
        <p:nvSpPr>
          <p:cNvPr id="3" name="Text 1"/>
          <p:cNvSpPr/>
          <p:nvPr/>
        </p:nvSpPr>
        <p:spPr>
          <a:xfrm>
            <a:off x="678418" y="1211580"/>
            <a:ext cx="2907863" cy="363379"/>
          </a:xfrm>
          <a:prstGeom prst="rect">
            <a:avLst/>
          </a:prstGeom>
          <a:noFill/>
          <a:ln/>
        </p:spPr>
        <p:txBody>
          <a:bodyPr wrap="none" lIns="0" tIns="0" rIns="0" bIns="0" rtlCol="0" anchor="t"/>
          <a:lstStyle/>
          <a:p>
            <a:pPr marL="0" indent="0" algn="l">
              <a:lnSpc>
                <a:spcPts val="2850"/>
              </a:lnSpc>
              <a:buNone/>
            </a:pPr>
            <a:r>
              <a:rPr lang="en-US" sz="2250" dirty="0">
                <a:solidFill>
                  <a:srgbClr val="484237"/>
                </a:solidFill>
                <a:latin typeface="Gelasio Semi Bold" pitchFamily="34" charset="0"/>
                <a:ea typeface="Gelasio Semi Bold" pitchFamily="34" charset="-122"/>
                <a:cs typeface="Gelasio Semi Bold" pitchFamily="34" charset="-120"/>
              </a:rPr>
              <a:t>Model Overview</a:t>
            </a:r>
            <a:endParaRPr lang="en-US" sz="2250" dirty="0"/>
          </a:p>
        </p:txBody>
      </p:sp>
      <p:pic>
        <p:nvPicPr>
          <p:cNvPr id="4" name="Image 0" descr="preencoded.png"/>
          <p:cNvPicPr>
            <a:picLocks noChangeAspect="1"/>
          </p:cNvPicPr>
          <p:nvPr/>
        </p:nvPicPr>
        <p:blipFill>
          <a:blip r:embed="rId3"/>
          <a:stretch>
            <a:fillRect/>
          </a:stretch>
        </p:blipFill>
        <p:spPr>
          <a:xfrm>
            <a:off x="2129314" y="1865709"/>
            <a:ext cx="10371773" cy="58312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1646873"/>
            <a:ext cx="9520833"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10,10'. Building the Final Optimized Model</a:t>
            </a:r>
            <a:endParaRPr lang="en-US" sz="3550" dirty="0"/>
          </a:p>
        </p:txBody>
      </p:sp>
      <p:sp>
        <p:nvSpPr>
          <p:cNvPr id="3" name="Text 1"/>
          <p:cNvSpPr/>
          <p:nvPr/>
        </p:nvSpPr>
        <p:spPr>
          <a:xfrm>
            <a:off x="793790" y="2440662"/>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Model Overview</a:t>
            </a:r>
            <a:endParaRPr lang="en-US" sz="2650" dirty="0"/>
          </a:p>
        </p:txBody>
      </p:sp>
      <p:sp>
        <p:nvSpPr>
          <p:cNvPr id="4" name="Shape 2"/>
          <p:cNvSpPr/>
          <p:nvPr/>
        </p:nvSpPr>
        <p:spPr>
          <a:xfrm>
            <a:off x="793790" y="3206115"/>
            <a:ext cx="4196358" cy="2395657"/>
          </a:xfrm>
          <a:prstGeom prst="roundRect">
            <a:avLst>
              <a:gd name="adj" fmla="val 1420"/>
            </a:avLst>
          </a:prstGeom>
          <a:solidFill>
            <a:srgbClr val="EEE8DD"/>
          </a:solidFill>
          <a:ln/>
        </p:spPr>
      </p:sp>
      <p:sp>
        <p:nvSpPr>
          <p:cNvPr id="5" name="Text 3"/>
          <p:cNvSpPr/>
          <p:nvPr/>
        </p:nvSpPr>
        <p:spPr>
          <a:xfrm>
            <a:off x="1020604" y="34329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Architecture</a:t>
            </a:r>
            <a:endParaRPr lang="en-US" sz="2200" dirty="0"/>
          </a:p>
        </p:txBody>
      </p:sp>
      <p:sp>
        <p:nvSpPr>
          <p:cNvPr id="6" name="Text 4"/>
          <p:cNvSpPr/>
          <p:nvPr/>
        </p:nvSpPr>
        <p:spPr>
          <a:xfrm>
            <a:off x="1020604" y="3923348"/>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Multi-branch CNN with convolutional layers for spatial features and dense layers for numerical processing</a:t>
            </a:r>
            <a:endParaRPr lang="en-US" sz="1750" dirty="0"/>
          </a:p>
        </p:txBody>
      </p:sp>
      <p:sp>
        <p:nvSpPr>
          <p:cNvPr id="7" name="Shape 5"/>
          <p:cNvSpPr/>
          <p:nvPr/>
        </p:nvSpPr>
        <p:spPr>
          <a:xfrm>
            <a:off x="5216962" y="3206115"/>
            <a:ext cx="4196358" cy="2395657"/>
          </a:xfrm>
          <a:prstGeom prst="roundRect">
            <a:avLst>
              <a:gd name="adj" fmla="val 1420"/>
            </a:avLst>
          </a:prstGeom>
          <a:solidFill>
            <a:srgbClr val="EEE8DD"/>
          </a:solidFill>
          <a:ln/>
        </p:spPr>
      </p:sp>
      <p:sp>
        <p:nvSpPr>
          <p:cNvPr id="8" name="Text 6"/>
          <p:cNvSpPr/>
          <p:nvPr/>
        </p:nvSpPr>
        <p:spPr>
          <a:xfrm>
            <a:off x="5443776" y="34329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Inputs</a:t>
            </a:r>
            <a:endParaRPr lang="en-US" sz="2200" dirty="0"/>
          </a:p>
        </p:txBody>
      </p:sp>
      <p:sp>
        <p:nvSpPr>
          <p:cNvPr id="9" name="Text 7"/>
          <p:cNvSpPr/>
          <p:nvPr/>
        </p:nvSpPr>
        <p:spPr>
          <a:xfrm>
            <a:off x="5443776" y="3923348"/>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2-channel image data (64×64) and 1 numerical feature</a:t>
            </a:r>
            <a:endParaRPr lang="en-US" sz="1750" dirty="0"/>
          </a:p>
        </p:txBody>
      </p:sp>
      <p:sp>
        <p:nvSpPr>
          <p:cNvPr id="10" name="Shape 8"/>
          <p:cNvSpPr/>
          <p:nvPr/>
        </p:nvSpPr>
        <p:spPr>
          <a:xfrm>
            <a:off x="9640133" y="3206115"/>
            <a:ext cx="4196358" cy="2395657"/>
          </a:xfrm>
          <a:prstGeom prst="roundRect">
            <a:avLst>
              <a:gd name="adj" fmla="val 1420"/>
            </a:avLst>
          </a:prstGeom>
          <a:solidFill>
            <a:srgbClr val="EEE8DD"/>
          </a:solidFill>
          <a:ln/>
        </p:spPr>
      </p:sp>
      <p:sp>
        <p:nvSpPr>
          <p:cNvPr id="11" name="Text 9"/>
          <p:cNvSpPr/>
          <p:nvPr/>
        </p:nvSpPr>
        <p:spPr>
          <a:xfrm>
            <a:off x="9866948" y="34329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Output</a:t>
            </a:r>
            <a:endParaRPr lang="en-US" sz="2200" dirty="0"/>
          </a:p>
        </p:txBody>
      </p:sp>
      <p:sp>
        <p:nvSpPr>
          <p:cNvPr id="12" name="Text 10"/>
          <p:cNvSpPr/>
          <p:nvPr/>
        </p:nvSpPr>
        <p:spPr>
          <a:xfrm>
            <a:off x="9866948" y="3923348"/>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12 regression targets predicted simultaneously</a:t>
            </a:r>
            <a:endParaRPr lang="en-US" sz="1750" dirty="0"/>
          </a:p>
        </p:txBody>
      </p:sp>
      <p:sp>
        <p:nvSpPr>
          <p:cNvPr id="13" name="Text 11"/>
          <p:cNvSpPr/>
          <p:nvPr/>
        </p:nvSpPr>
        <p:spPr>
          <a:xfrm>
            <a:off x="793790" y="585692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Our challenge was to build a model that could efficiently extract features from both image and numerical data, combining them to make accurate predictions across multiple targets.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8416" y="819388"/>
            <a:ext cx="4725114" cy="587931"/>
          </a:xfrm>
          <a:prstGeom prst="rect">
            <a:avLst/>
          </a:prstGeom>
          <a:noFill/>
          <a:ln/>
        </p:spPr>
        <p:txBody>
          <a:bodyPr wrap="none" lIns="0" tIns="0" rIns="0" bIns="0" rtlCol="0" anchor="t"/>
          <a:lstStyle/>
          <a:p>
            <a:pPr marL="0" indent="0" algn="l">
              <a:lnSpc>
                <a:spcPts val="4600"/>
              </a:lnSpc>
              <a:buNone/>
            </a:pPr>
            <a:r>
              <a:rPr lang="en-US" sz="3700" dirty="0">
                <a:solidFill>
                  <a:srgbClr val="484237"/>
                </a:solidFill>
                <a:latin typeface="Gelasio Semi Bold" pitchFamily="34" charset="0"/>
                <a:ea typeface="Gelasio Semi Bold" pitchFamily="34" charset="-122"/>
                <a:cs typeface="Gelasio Semi Bold" pitchFamily="34" charset="-120"/>
              </a:rPr>
              <a:t>Data &amp; Methodology</a:t>
            </a:r>
            <a:endParaRPr lang="en-US" sz="3700" dirty="0"/>
          </a:p>
        </p:txBody>
      </p:sp>
      <p:sp>
        <p:nvSpPr>
          <p:cNvPr id="3" name="Text 1"/>
          <p:cNvSpPr/>
          <p:nvPr/>
        </p:nvSpPr>
        <p:spPr>
          <a:xfrm>
            <a:off x="658416" y="1877616"/>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Dataset</a:t>
            </a:r>
            <a:endParaRPr lang="en-US" sz="2200" dirty="0"/>
          </a:p>
        </p:txBody>
      </p:sp>
      <p:sp>
        <p:nvSpPr>
          <p:cNvPr id="4" name="Text 2"/>
          <p:cNvSpPr/>
          <p:nvPr/>
        </p:nvSpPr>
        <p:spPr>
          <a:xfrm>
            <a:off x="658416" y="2418398"/>
            <a:ext cx="6427351"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746558"/>
                </a:solidFill>
                <a:latin typeface="Gelasio" pitchFamily="34" charset="0"/>
                <a:ea typeface="Gelasio" pitchFamily="34" charset="-122"/>
                <a:cs typeface="Gelasio" pitchFamily="34" charset="-120"/>
              </a:rPr>
              <a:t>1,050 reservoir model samples.</a:t>
            </a:r>
            <a:endParaRPr lang="en-US" sz="1450" dirty="0"/>
          </a:p>
        </p:txBody>
      </p:sp>
      <p:sp>
        <p:nvSpPr>
          <p:cNvPr id="5" name="Text 3"/>
          <p:cNvSpPr/>
          <p:nvPr/>
        </p:nvSpPr>
        <p:spPr>
          <a:xfrm>
            <a:off x="658416" y="2785229"/>
            <a:ext cx="6427351" cy="3009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746558"/>
                </a:solidFill>
                <a:latin typeface="Gelasio" pitchFamily="34" charset="0"/>
                <a:ea typeface="Gelasio" pitchFamily="34" charset="-122"/>
                <a:cs typeface="Gelasio" pitchFamily="34" charset="-120"/>
              </a:rPr>
              <a:t>Permeability and porosity maps (64x64 TIFF grids).</a:t>
            </a:r>
            <a:endParaRPr lang="en-US" sz="1450" dirty="0"/>
          </a:p>
        </p:txBody>
      </p:sp>
      <p:sp>
        <p:nvSpPr>
          <p:cNvPr id="6" name="Text 4"/>
          <p:cNvSpPr/>
          <p:nvPr/>
        </p:nvSpPr>
        <p:spPr>
          <a:xfrm>
            <a:off x="658416" y="3152061"/>
            <a:ext cx="6427351" cy="601980"/>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746558"/>
                </a:solidFill>
                <a:latin typeface="Gelasio" pitchFamily="34" charset="0"/>
                <a:ea typeface="Gelasio" pitchFamily="34" charset="-122"/>
                <a:cs typeface="Gelasio" pitchFamily="34" charset="-120"/>
              </a:rPr>
              <a:t>Excel file with oil rates, cumulative production (6 time periods), and initial water saturation (Sw).</a:t>
            </a:r>
            <a:endParaRPr lang="en-US" sz="1450" dirty="0"/>
          </a:p>
        </p:txBody>
      </p:sp>
      <p:sp>
        <p:nvSpPr>
          <p:cNvPr id="7" name="Text 5"/>
          <p:cNvSpPr/>
          <p:nvPr/>
        </p:nvSpPr>
        <p:spPr>
          <a:xfrm>
            <a:off x="658416" y="3942159"/>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Inputs &amp; Targets</a:t>
            </a:r>
            <a:endParaRPr lang="en-US" sz="2200" dirty="0"/>
          </a:p>
        </p:txBody>
      </p:sp>
      <p:sp>
        <p:nvSpPr>
          <p:cNvPr id="8" name="Text 6"/>
          <p:cNvSpPr/>
          <p:nvPr/>
        </p:nvSpPr>
        <p:spPr>
          <a:xfrm>
            <a:off x="658416" y="4482941"/>
            <a:ext cx="6427351" cy="300990"/>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746558"/>
                </a:solidFill>
                <a:latin typeface="Gelasio" pitchFamily="34" charset="0"/>
                <a:ea typeface="Gelasio" pitchFamily="34" charset="-122"/>
                <a:cs typeface="Gelasio" pitchFamily="34" charset="-120"/>
              </a:rPr>
              <a:t>Inputs:</a:t>
            </a:r>
            <a:r>
              <a:rPr lang="en-US" sz="1450" dirty="0">
                <a:solidFill>
                  <a:srgbClr val="746558"/>
                </a:solidFill>
                <a:latin typeface="Gelasio" pitchFamily="34" charset="0"/>
                <a:ea typeface="Gelasio" pitchFamily="34" charset="-122"/>
                <a:cs typeface="Gelasio" pitchFamily="34" charset="-120"/>
              </a:rPr>
              <a:t> Permeability map, Porosity map, Initial Sw.</a:t>
            </a:r>
            <a:endParaRPr lang="en-US" sz="1450" dirty="0"/>
          </a:p>
        </p:txBody>
      </p:sp>
      <p:sp>
        <p:nvSpPr>
          <p:cNvPr id="9" name="Text 7"/>
          <p:cNvSpPr/>
          <p:nvPr/>
        </p:nvSpPr>
        <p:spPr>
          <a:xfrm>
            <a:off x="658416" y="4849773"/>
            <a:ext cx="6427351" cy="601980"/>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746558"/>
                </a:solidFill>
                <a:latin typeface="Gelasio" pitchFamily="34" charset="0"/>
                <a:ea typeface="Gelasio" pitchFamily="34" charset="-122"/>
                <a:cs typeface="Gelasio" pitchFamily="34" charset="-120"/>
              </a:rPr>
              <a:t>Targets:</a:t>
            </a:r>
            <a:r>
              <a:rPr lang="en-US" sz="1450" dirty="0">
                <a:solidFill>
                  <a:srgbClr val="746558"/>
                </a:solidFill>
                <a:latin typeface="Gelasio" pitchFamily="34" charset="0"/>
                <a:ea typeface="Gelasio" pitchFamily="34" charset="-122"/>
                <a:cs typeface="Gelasio" pitchFamily="34" charset="-120"/>
              </a:rPr>
              <a:t> Oil production rates and cumulative oil production on the 1st day of months 1, 3, 5, 7, 9, 11.</a:t>
            </a:r>
            <a:endParaRPr lang="en-US" sz="1450" dirty="0"/>
          </a:p>
        </p:txBody>
      </p:sp>
      <p:sp>
        <p:nvSpPr>
          <p:cNvPr id="10" name="Text 8"/>
          <p:cNvSpPr/>
          <p:nvPr/>
        </p:nvSpPr>
        <p:spPr>
          <a:xfrm>
            <a:off x="7552253" y="1877616"/>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Process</a:t>
            </a:r>
            <a:endParaRPr lang="en-US" sz="2200" dirty="0"/>
          </a:p>
        </p:txBody>
      </p:sp>
      <p:sp>
        <p:nvSpPr>
          <p:cNvPr id="12" name="Text 9"/>
          <p:cNvSpPr/>
          <p:nvPr/>
        </p:nvSpPr>
        <p:spPr>
          <a:xfrm>
            <a:off x="8304728" y="2629972"/>
            <a:ext cx="2351842" cy="293846"/>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Data Preprocessing</a:t>
            </a:r>
            <a:endParaRPr lang="en-US" sz="1850" dirty="0"/>
          </a:p>
        </p:txBody>
      </p:sp>
      <p:sp>
        <p:nvSpPr>
          <p:cNvPr id="13" name="Text 10"/>
          <p:cNvSpPr/>
          <p:nvPr/>
        </p:nvSpPr>
        <p:spPr>
          <a:xfrm>
            <a:off x="8304728" y="3111937"/>
            <a:ext cx="5674876" cy="601980"/>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Extract and process TIFF maps, apply normalization, and handle tabular data. Split into training, validation, and testing sets.</a:t>
            </a:r>
            <a:endParaRPr lang="en-US" sz="1450" dirty="0"/>
          </a:p>
        </p:txBody>
      </p:sp>
      <p:sp>
        <p:nvSpPr>
          <p:cNvPr id="15" name="Text 11"/>
          <p:cNvSpPr/>
          <p:nvPr/>
        </p:nvSpPr>
        <p:spPr>
          <a:xfrm>
            <a:off x="8586907" y="4278273"/>
            <a:ext cx="3873579" cy="293846"/>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Model Evaluation &amp; Optimization</a:t>
            </a:r>
            <a:endParaRPr lang="en-US" sz="1850" dirty="0"/>
          </a:p>
        </p:txBody>
      </p:sp>
      <p:sp>
        <p:nvSpPr>
          <p:cNvPr id="16" name="Text 12"/>
          <p:cNvSpPr/>
          <p:nvPr/>
        </p:nvSpPr>
        <p:spPr>
          <a:xfrm>
            <a:off x="8586907" y="4760238"/>
            <a:ext cx="5392698" cy="601980"/>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Evaluate performance using regression metrics. Iterate and refine for practical utility.</a:t>
            </a:r>
            <a:endParaRPr lang="en-US" sz="1450" dirty="0"/>
          </a:p>
        </p:txBody>
      </p:sp>
      <p:sp>
        <p:nvSpPr>
          <p:cNvPr id="18" name="Text 13"/>
          <p:cNvSpPr/>
          <p:nvPr/>
        </p:nvSpPr>
        <p:spPr>
          <a:xfrm>
            <a:off x="8869085" y="5926574"/>
            <a:ext cx="3593306" cy="293846"/>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Documentation &amp; Presentation</a:t>
            </a:r>
            <a:endParaRPr lang="en-US" sz="1850" dirty="0"/>
          </a:p>
        </p:txBody>
      </p:sp>
      <p:sp>
        <p:nvSpPr>
          <p:cNvPr id="19" name="Text 14"/>
          <p:cNvSpPr/>
          <p:nvPr/>
        </p:nvSpPr>
        <p:spPr>
          <a:xfrm>
            <a:off x="8869085" y="6408539"/>
            <a:ext cx="5110520" cy="601980"/>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Thoroughly document all steps, architecture, and results. Showcase technical implementation and practical value.</a:t>
            </a:r>
            <a:endParaRPr lang="en-US" sz="1450" dirty="0"/>
          </a:p>
        </p:txBody>
      </p:sp>
      <p:sp>
        <p:nvSpPr>
          <p:cNvPr id="20" name="Arrow: Down 19">
            <a:extLst>
              <a:ext uri="{FF2B5EF4-FFF2-40B4-BE49-F238E27FC236}">
                <a16:creationId xmlns:a16="http://schemas.microsoft.com/office/drawing/2014/main" id="{44B38811-B319-4019-B44B-09012558D4A2}"/>
              </a:ext>
            </a:extLst>
          </p:cNvPr>
          <p:cNvSpPr/>
          <p:nvPr/>
        </p:nvSpPr>
        <p:spPr>
          <a:xfrm>
            <a:off x="7342489" y="2474999"/>
            <a:ext cx="705516" cy="1370435"/>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2106F78F-CFE6-77CB-D0F2-E9EA1509D360}"/>
              </a:ext>
            </a:extLst>
          </p:cNvPr>
          <p:cNvSpPr/>
          <p:nvPr/>
        </p:nvSpPr>
        <p:spPr>
          <a:xfrm>
            <a:off x="7678231" y="4077356"/>
            <a:ext cx="705516" cy="1370435"/>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1EE66DAD-AA35-95E6-74C9-15AE6EF775D0}"/>
              </a:ext>
            </a:extLst>
          </p:cNvPr>
          <p:cNvSpPr/>
          <p:nvPr/>
        </p:nvSpPr>
        <p:spPr>
          <a:xfrm>
            <a:off x="7951970" y="5679714"/>
            <a:ext cx="705516" cy="1370435"/>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737235" y="579239"/>
            <a:ext cx="8121491" cy="526494"/>
          </a:xfrm>
          <a:prstGeom prst="rect">
            <a:avLst/>
          </a:prstGeom>
          <a:noFill/>
          <a:ln/>
        </p:spPr>
        <p:txBody>
          <a:bodyPr wrap="none" lIns="0" tIns="0" rIns="0" bIns="0" rtlCol="0" anchor="t"/>
          <a:lstStyle/>
          <a:p>
            <a:pPr marL="0" indent="0" algn="l">
              <a:lnSpc>
                <a:spcPts val="4100"/>
              </a:lnSpc>
              <a:buNone/>
            </a:pPr>
            <a:r>
              <a:rPr lang="en-US" sz="3300" dirty="0">
                <a:solidFill>
                  <a:srgbClr val="484237"/>
                </a:solidFill>
                <a:latin typeface="Gelasio Semi Bold" pitchFamily="34" charset="0"/>
                <a:ea typeface="Gelasio Semi Bold" pitchFamily="34" charset="-122"/>
                <a:cs typeface="Gelasio Semi Bold" pitchFamily="34" charset="-120"/>
              </a:rPr>
              <a:t>10. Building the Final Optimized Model</a:t>
            </a:r>
            <a:endParaRPr lang="en-US" sz="3300" dirty="0"/>
          </a:p>
        </p:txBody>
      </p:sp>
      <p:sp>
        <p:nvSpPr>
          <p:cNvPr id="3" name="Text 1"/>
          <p:cNvSpPr/>
          <p:nvPr/>
        </p:nvSpPr>
        <p:spPr>
          <a:xfrm>
            <a:off x="737235" y="1316355"/>
            <a:ext cx="6114574" cy="394930"/>
          </a:xfrm>
          <a:prstGeom prst="rect">
            <a:avLst/>
          </a:prstGeom>
          <a:noFill/>
          <a:ln/>
        </p:spPr>
        <p:txBody>
          <a:bodyPr wrap="none" lIns="0" tIns="0" rIns="0" bIns="0" rtlCol="0" anchor="t"/>
          <a:lstStyle/>
          <a:p>
            <a:pPr marL="0" indent="0" algn="l">
              <a:lnSpc>
                <a:spcPts val="3100"/>
              </a:lnSpc>
              <a:buNone/>
            </a:pPr>
            <a:r>
              <a:rPr lang="en-US" sz="2450" dirty="0">
                <a:solidFill>
                  <a:srgbClr val="484237"/>
                </a:solidFill>
                <a:latin typeface="Gelasio Semi Bold" pitchFamily="34" charset="0"/>
                <a:ea typeface="Gelasio Semi Bold" pitchFamily="34" charset="-122"/>
                <a:cs typeface="Gelasio Semi Bold" pitchFamily="34" charset="-120"/>
              </a:rPr>
              <a:t>Hyperparameter Optimization Strategy</a:t>
            </a:r>
            <a:endParaRPr lang="en-US" sz="2450" dirty="0"/>
          </a:p>
        </p:txBody>
      </p:sp>
      <p:sp>
        <p:nvSpPr>
          <p:cNvPr id="4" name="Text 2"/>
          <p:cNvSpPr/>
          <p:nvPr/>
        </p:nvSpPr>
        <p:spPr>
          <a:xfrm>
            <a:off x="737235" y="2216706"/>
            <a:ext cx="6321028" cy="1010841"/>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We leveraged Optuna for systematic hyperparameter tuning, searching through a complex parameter space to minimize validation loss.</a:t>
            </a:r>
            <a:endParaRPr lang="en-US" sz="1650" dirty="0"/>
          </a:p>
        </p:txBody>
      </p:sp>
      <p:sp>
        <p:nvSpPr>
          <p:cNvPr id="5" name="Text 3"/>
          <p:cNvSpPr/>
          <p:nvPr/>
        </p:nvSpPr>
        <p:spPr>
          <a:xfrm>
            <a:off x="737235" y="3417094"/>
            <a:ext cx="6321028" cy="673894"/>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After 100 trials, trial #31 emerged as the best performer with a validation loss of 0.00059.</a:t>
            </a:r>
            <a:endParaRPr lang="en-US" sz="1650" dirty="0"/>
          </a:p>
        </p:txBody>
      </p:sp>
      <p:sp>
        <p:nvSpPr>
          <p:cNvPr id="6" name="Text 4"/>
          <p:cNvSpPr/>
          <p:nvPr/>
        </p:nvSpPr>
        <p:spPr>
          <a:xfrm>
            <a:off x="737235" y="4301609"/>
            <a:ext cx="3024664" cy="328970"/>
          </a:xfrm>
          <a:prstGeom prst="rect">
            <a:avLst/>
          </a:prstGeom>
          <a:noFill/>
          <a:ln/>
        </p:spPr>
        <p:txBody>
          <a:bodyPr wrap="none" lIns="0" tIns="0" rIns="0" bIns="0" rtlCol="0" anchor="t"/>
          <a:lstStyle/>
          <a:p>
            <a:pPr marL="0" indent="0" algn="l">
              <a:lnSpc>
                <a:spcPts val="2550"/>
              </a:lnSpc>
              <a:buNone/>
            </a:pPr>
            <a:r>
              <a:rPr lang="en-US" sz="2050" dirty="0">
                <a:solidFill>
                  <a:srgbClr val="484237"/>
                </a:solidFill>
                <a:latin typeface="Gelasio Semi Bold" pitchFamily="34" charset="0"/>
                <a:ea typeface="Gelasio Semi Bold" pitchFamily="34" charset="-122"/>
                <a:cs typeface="Gelasio Semi Bold" pitchFamily="34" charset="-120"/>
              </a:rPr>
              <a:t>Search Space Included:</a:t>
            </a:r>
            <a:endParaRPr lang="en-US" sz="2050" dirty="0"/>
          </a:p>
        </p:txBody>
      </p:sp>
      <p:sp>
        <p:nvSpPr>
          <p:cNvPr id="7" name="Text 5"/>
          <p:cNvSpPr/>
          <p:nvPr/>
        </p:nvSpPr>
        <p:spPr>
          <a:xfrm>
            <a:off x="737235" y="4841200"/>
            <a:ext cx="6321028" cy="336947"/>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Filter counts across 4 Conv2D layers</a:t>
            </a:r>
            <a:endParaRPr lang="en-US" sz="1650" dirty="0"/>
          </a:p>
        </p:txBody>
      </p:sp>
      <p:sp>
        <p:nvSpPr>
          <p:cNvPr id="8" name="Text 6"/>
          <p:cNvSpPr/>
          <p:nvPr/>
        </p:nvSpPr>
        <p:spPr>
          <a:xfrm>
            <a:off x="737235" y="5251847"/>
            <a:ext cx="6321028" cy="336947"/>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Dense layer unit counts</a:t>
            </a:r>
            <a:endParaRPr lang="en-US" sz="1650" dirty="0"/>
          </a:p>
        </p:txBody>
      </p:sp>
      <p:sp>
        <p:nvSpPr>
          <p:cNvPr id="9" name="Text 7"/>
          <p:cNvSpPr/>
          <p:nvPr/>
        </p:nvSpPr>
        <p:spPr>
          <a:xfrm>
            <a:off x="737235" y="5662493"/>
            <a:ext cx="6321028" cy="336947"/>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Regularization parameters (dropout, L2)</a:t>
            </a:r>
            <a:endParaRPr lang="en-US" sz="1650" dirty="0"/>
          </a:p>
        </p:txBody>
      </p:sp>
      <p:sp>
        <p:nvSpPr>
          <p:cNvPr id="10" name="Text 8"/>
          <p:cNvSpPr/>
          <p:nvPr/>
        </p:nvSpPr>
        <p:spPr>
          <a:xfrm>
            <a:off x="737235" y="6073140"/>
            <a:ext cx="6321028" cy="336947"/>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Learning rate and optimizer selection</a:t>
            </a:r>
            <a:endParaRPr lang="en-US" sz="1650" dirty="0"/>
          </a:p>
        </p:txBody>
      </p:sp>
      <p:pic>
        <p:nvPicPr>
          <p:cNvPr id="11" name="Image 0" descr="preencoded.png"/>
          <p:cNvPicPr>
            <a:picLocks noChangeAspect="1"/>
          </p:cNvPicPr>
          <p:nvPr/>
        </p:nvPicPr>
        <p:blipFill>
          <a:blip r:embed="rId3"/>
          <a:stretch>
            <a:fillRect/>
          </a:stretch>
        </p:blipFill>
        <p:spPr>
          <a:xfrm>
            <a:off x="7579757" y="2264093"/>
            <a:ext cx="6321028" cy="5035153"/>
          </a:xfrm>
          <a:prstGeom prst="rect">
            <a:avLst/>
          </a:prstGeom>
        </p:spPr>
      </p:pic>
      <p:sp>
        <p:nvSpPr>
          <p:cNvPr id="12" name="Text 9"/>
          <p:cNvSpPr/>
          <p:nvPr/>
        </p:nvSpPr>
        <p:spPr>
          <a:xfrm>
            <a:off x="7579757" y="7536180"/>
            <a:ext cx="6321028" cy="336947"/>
          </a:xfrm>
          <a:prstGeom prst="rect">
            <a:avLst/>
          </a:prstGeom>
          <a:noFill/>
          <a:ln/>
        </p:spPr>
        <p:txBody>
          <a:bodyPr wrap="none" lIns="0" tIns="0" rIns="0" bIns="0" rtlCol="0" anchor="t"/>
          <a:lstStyle/>
          <a:p>
            <a:pPr marL="0" indent="0" algn="l">
              <a:lnSpc>
                <a:spcPts val="2650"/>
              </a:lnSpc>
              <a:buNone/>
            </a:pPr>
            <a:endParaRPr lang="en-US" sz="16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739735" y="581144"/>
            <a:ext cx="8258056" cy="528399"/>
          </a:xfrm>
          <a:prstGeom prst="rect">
            <a:avLst/>
          </a:prstGeom>
          <a:noFill/>
          <a:ln/>
        </p:spPr>
        <p:txBody>
          <a:bodyPr wrap="none" lIns="0" tIns="0" rIns="0" bIns="0" rtlCol="0" anchor="t"/>
          <a:lstStyle/>
          <a:p>
            <a:pPr marL="0" indent="0" algn="l">
              <a:lnSpc>
                <a:spcPts val="4150"/>
              </a:lnSpc>
              <a:buNone/>
            </a:pPr>
            <a:r>
              <a:rPr lang="en-US" sz="3300" dirty="0">
                <a:solidFill>
                  <a:srgbClr val="484237"/>
                </a:solidFill>
                <a:latin typeface="Gelasio Semi Bold" pitchFamily="34" charset="0"/>
                <a:ea typeface="Gelasio Semi Bold" pitchFamily="34" charset="-122"/>
                <a:cs typeface="Gelasio Semi Bold" pitchFamily="34" charset="-120"/>
              </a:rPr>
              <a:t>10'. Building the Final Optimized Model</a:t>
            </a:r>
            <a:endParaRPr lang="en-US" sz="3300" dirty="0"/>
          </a:p>
        </p:txBody>
      </p:sp>
      <p:sp>
        <p:nvSpPr>
          <p:cNvPr id="3" name="Text 1"/>
          <p:cNvSpPr/>
          <p:nvPr/>
        </p:nvSpPr>
        <p:spPr>
          <a:xfrm>
            <a:off x="739735" y="1320879"/>
            <a:ext cx="6135291" cy="396240"/>
          </a:xfrm>
          <a:prstGeom prst="rect">
            <a:avLst/>
          </a:prstGeom>
          <a:noFill/>
          <a:ln/>
        </p:spPr>
        <p:txBody>
          <a:bodyPr wrap="none" lIns="0" tIns="0" rIns="0" bIns="0" rtlCol="0" anchor="t"/>
          <a:lstStyle/>
          <a:p>
            <a:pPr marL="0" indent="0" algn="l">
              <a:lnSpc>
                <a:spcPts val="3100"/>
              </a:lnSpc>
              <a:buNone/>
            </a:pPr>
            <a:r>
              <a:rPr lang="en-US" sz="2450" dirty="0">
                <a:solidFill>
                  <a:srgbClr val="484237"/>
                </a:solidFill>
                <a:latin typeface="Gelasio Semi Bold" pitchFamily="34" charset="0"/>
                <a:ea typeface="Gelasio Semi Bold" pitchFamily="34" charset="-122"/>
                <a:cs typeface="Gelasio Semi Bold" pitchFamily="34" charset="-120"/>
              </a:rPr>
              <a:t>Hyperparameter Optimization Strategy</a:t>
            </a:r>
            <a:endParaRPr lang="en-US" sz="2450" dirty="0"/>
          </a:p>
        </p:txBody>
      </p:sp>
      <p:sp>
        <p:nvSpPr>
          <p:cNvPr id="4" name="Text 2"/>
          <p:cNvSpPr/>
          <p:nvPr/>
        </p:nvSpPr>
        <p:spPr>
          <a:xfrm>
            <a:off x="739735" y="2224207"/>
            <a:ext cx="6317694" cy="1014413"/>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We leveraged Optuna for systematic hyperparameter tuning, searching through a complex parameter space to minimize validation loss.</a:t>
            </a:r>
            <a:endParaRPr lang="en-US" sz="1650" dirty="0"/>
          </a:p>
        </p:txBody>
      </p:sp>
      <p:sp>
        <p:nvSpPr>
          <p:cNvPr id="5" name="Text 3"/>
          <p:cNvSpPr/>
          <p:nvPr/>
        </p:nvSpPr>
        <p:spPr>
          <a:xfrm>
            <a:off x="739735" y="3428762"/>
            <a:ext cx="6317694" cy="676275"/>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After 100 trials, trial #47 emerged as the best performer with a validation loss of 0.00418.</a:t>
            </a:r>
            <a:endParaRPr lang="en-US" sz="1650" dirty="0"/>
          </a:p>
        </p:txBody>
      </p:sp>
      <p:sp>
        <p:nvSpPr>
          <p:cNvPr id="6" name="Text 4"/>
          <p:cNvSpPr/>
          <p:nvPr/>
        </p:nvSpPr>
        <p:spPr>
          <a:xfrm>
            <a:off x="739735" y="4316373"/>
            <a:ext cx="3034308" cy="330160"/>
          </a:xfrm>
          <a:prstGeom prst="rect">
            <a:avLst/>
          </a:prstGeom>
          <a:noFill/>
          <a:ln/>
        </p:spPr>
        <p:txBody>
          <a:bodyPr wrap="none" lIns="0" tIns="0" rIns="0" bIns="0" rtlCol="0" anchor="t"/>
          <a:lstStyle/>
          <a:p>
            <a:pPr marL="0" indent="0" algn="l">
              <a:lnSpc>
                <a:spcPts val="2600"/>
              </a:lnSpc>
              <a:buNone/>
            </a:pPr>
            <a:r>
              <a:rPr lang="en-US" sz="2050" dirty="0">
                <a:solidFill>
                  <a:srgbClr val="484237"/>
                </a:solidFill>
                <a:latin typeface="Gelasio Semi Bold" pitchFamily="34" charset="0"/>
                <a:ea typeface="Gelasio Semi Bold" pitchFamily="34" charset="-122"/>
                <a:cs typeface="Gelasio Semi Bold" pitchFamily="34" charset="-120"/>
              </a:rPr>
              <a:t>Search Space Included:</a:t>
            </a:r>
            <a:endParaRPr lang="en-US" sz="2050" dirty="0"/>
          </a:p>
        </p:txBody>
      </p:sp>
      <p:sp>
        <p:nvSpPr>
          <p:cNvPr id="7" name="Text 5"/>
          <p:cNvSpPr/>
          <p:nvPr/>
        </p:nvSpPr>
        <p:spPr>
          <a:xfrm>
            <a:off x="739735" y="4857869"/>
            <a:ext cx="6317694" cy="33813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Filter counts across 4 Conv2D layers</a:t>
            </a:r>
            <a:endParaRPr lang="en-US" sz="1650" dirty="0"/>
          </a:p>
        </p:txBody>
      </p:sp>
      <p:sp>
        <p:nvSpPr>
          <p:cNvPr id="8" name="Text 6"/>
          <p:cNvSpPr/>
          <p:nvPr/>
        </p:nvSpPr>
        <p:spPr>
          <a:xfrm>
            <a:off x="739735" y="5269944"/>
            <a:ext cx="6317694" cy="33813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Dense layer unit counts</a:t>
            </a:r>
            <a:endParaRPr lang="en-US" sz="1650" dirty="0"/>
          </a:p>
        </p:txBody>
      </p:sp>
      <p:sp>
        <p:nvSpPr>
          <p:cNvPr id="9" name="Text 7"/>
          <p:cNvSpPr/>
          <p:nvPr/>
        </p:nvSpPr>
        <p:spPr>
          <a:xfrm>
            <a:off x="739735" y="5682020"/>
            <a:ext cx="6317694" cy="33813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Regularization parameters (dropout, L2)</a:t>
            </a:r>
            <a:endParaRPr lang="en-US" sz="1650" dirty="0"/>
          </a:p>
        </p:txBody>
      </p:sp>
      <p:sp>
        <p:nvSpPr>
          <p:cNvPr id="10" name="Text 8"/>
          <p:cNvSpPr/>
          <p:nvPr/>
        </p:nvSpPr>
        <p:spPr>
          <a:xfrm>
            <a:off x="739735" y="6094095"/>
            <a:ext cx="6317694" cy="338138"/>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Learning rate and optimizer selection</a:t>
            </a:r>
            <a:endParaRPr lang="en-US" sz="1650" dirty="0"/>
          </a:p>
        </p:txBody>
      </p:sp>
      <p:pic>
        <p:nvPicPr>
          <p:cNvPr id="11" name="Image 0" descr="preencoded.png"/>
          <p:cNvPicPr>
            <a:picLocks noChangeAspect="1"/>
          </p:cNvPicPr>
          <p:nvPr/>
        </p:nvPicPr>
        <p:blipFill>
          <a:blip r:embed="rId3"/>
          <a:stretch>
            <a:fillRect/>
          </a:stretch>
        </p:blipFill>
        <p:spPr>
          <a:xfrm>
            <a:off x="7580590" y="2271832"/>
            <a:ext cx="6317694" cy="5008483"/>
          </a:xfrm>
          <a:prstGeom prst="rect">
            <a:avLst/>
          </a:prstGeom>
        </p:spPr>
      </p:pic>
      <p:sp>
        <p:nvSpPr>
          <p:cNvPr id="12" name="Text 9"/>
          <p:cNvSpPr/>
          <p:nvPr/>
        </p:nvSpPr>
        <p:spPr>
          <a:xfrm>
            <a:off x="7580590" y="7518083"/>
            <a:ext cx="6317694" cy="338138"/>
          </a:xfrm>
          <a:prstGeom prst="rect">
            <a:avLst/>
          </a:prstGeom>
          <a:noFill/>
          <a:ln/>
        </p:spPr>
        <p:txBody>
          <a:bodyPr wrap="none" lIns="0" tIns="0" rIns="0" bIns="0" rtlCol="0" anchor="t"/>
          <a:lstStyle/>
          <a:p>
            <a:pPr marL="0" indent="0" algn="l">
              <a:lnSpc>
                <a:spcPts val="2650"/>
              </a:lnSpc>
              <a:buNone/>
            </a:pPr>
            <a:endParaRPr lang="en-US" sz="16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84597" y="459581"/>
            <a:ext cx="6440686" cy="417552"/>
          </a:xfrm>
          <a:prstGeom prst="rect">
            <a:avLst/>
          </a:prstGeom>
          <a:noFill/>
          <a:ln/>
        </p:spPr>
        <p:txBody>
          <a:bodyPr wrap="none" lIns="0" tIns="0" rIns="0" bIns="0" rtlCol="0" anchor="t"/>
          <a:lstStyle/>
          <a:p>
            <a:pPr marL="0" indent="0" algn="l">
              <a:lnSpc>
                <a:spcPts val="3250"/>
              </a:lnSpc>
              <a:buNone/>
            </a:pPr>
            <a:r>
              <a:rPr lang="en-US" sz="2600" dirty="0">
                <a:solidFill>
                  <a:srgbClr val="484237"/>
                </a:solidFill>
                <a:latin typeface="Gelasio Semi Bold" pitchFamily="34" charset="0"/>
                <a:ea typeface="Gelasio Semi Bold" pitchFamily="34" charset="-122"/>
                <a:cs typeface="Gelasio Semi Bold" pitchFamily="34" charset="-120"/>
              </a:rPr>
              <a:t>10. Building the Final Optimized Model</a:t>
            </a:r>
            <a:endParaRPr lang="en-US" sz="2600" dirty="0"/>
          </a:p>
        </p:txBody>
      </p:sp>
      <p:sp>
        <p:nvSpPr>
          <p:cNvPr id="3" name="Text 1"/>
          <p:cNvSpPr/>
          <p:nvPr/>
        </p:nvSpPr>
        <p:spPr>
          <a:xfrm>
            <a:off x="584597" y="1044178"/>
            <a:ext cx="2505789" cy="313253"/>
          </a:xfrm>
          <a:prstGeom prst="rect">
            <a:avLst/>
          </a:prstGeom>
          <a:noFill/>
          <a:ln/>
        </p:spPr>
        <p:txBody>
          <a:bodyPr wrap="none" lIns="0" tIns="0" rIns="0" bIns="0" rtlCol="0" anchor="t"/>
          <a:lstStyle/>
          <a:p>
            <a:pPr marL="0" indent="0" algn="l">
              <a:lnSpc>
                <a:spcPts val="2450"/>
              </a:lnSpc>
              <a:buNone/>
            </a:pPr>
            <a:r>
              <a:rPr lang="en-US" sz="1950" b="1" dirty="0">
                <a:solidFill>
                  <a:srgbClr val="484237"/>
                </a:solidFill>
                <a:latin typeface="Gelasio Semi Bold" pitchFamily="34" charset="0"/>
                <a:ea typeface="Gelasio Semi Bold" pitchFamily="34" charset="-122"/>
                <a:cs typeface="Gelasio Semi Bold" pitchFamily="34" charset="-120"/>
              </a:rPr>
              <a:t>Model summary</a:t>
            </a:r>
            <a:endParaRPr lang="en-US" sz="1950" dirty="0"/>
          </a:p>
        </p:txBody>
      </p:sp>
      <p:pic>
        <p:nvPicPr>
          <p:cNvPr id="4" name="Image 0" descr="preencoded.png"/>
          <p:cNvPicPr>
            <a:picLocks noChangeAspect="1"/>
          </p:cNvPicPr>
          <p:nvPr/>
        </p:nvPicPr>
        <p:blipFill>
          <a:blip r:embed="rId3"/>
          <a:stretch>
            <a:fillRect/>
          </a:stretch>
        </p:blipFill>
        <p:spPr>
          <a:xfrm>
            <a:off x="5235535" y="1607939"/>
            <a:ext cx="4159329" cy="5706904"/>
          </a:xfrm>
          <a:prstGeom prst="rect">
            <a:avLst/>
          </a:prstGeom>
        </p:spPr>
      </p:pic>
      <p:sp>
        <p:nvSpPr>
          <p:cNvPr id="5" name="Text 2"/>
          <p:cNvSpPr/>
          <p:nvPr/>
        </p:nvSpPr>
        <p:spPr>
          <a:xfrm>
            <a:off x="584597" y="7502723"/>
            <a:ext cx="13461206" cy="267176"/>
          </a:xfrm>
          <a:prstGeom prst="rect">
            <a:avLst/>
          </a:prstGeom>
          <a:noFill/>
          <a:ln/>
        </p:spPr>
        <p:txBody>
          <a:bodyPr wrap="none" lIns="0" tIns="0" rIns="0" bIns="0" rtlCol="0" anchor="t"/>
          <a:lstStyle/>
          <a:p>
            <a:pPr marL="0" indent="0" algn="l">
              <a:lnSpc>
                <a:spcPts val="2100"/>
              </a:lnSpc>
              <a:buNone/>
            </a:pPr>
            <a:endParaRPr lang="en-US" sz="13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618887" y="486728"/>
            <a:ext cx="6908840" cy="441960"/>
          </a:xfrm>
          <a:prstGeom prst="rect">
            <a:avLst/>
          </a:prstGeom>
          <a:noFill/>
          <a:ln/>
        </p:spPr>
        <p:txBody>
          <a:bodyPr wrap="none" lIns="0" tIns="0" rIns="0" bIns="0" rtlCol="0" anchor="t"/>
          <a:lstStyle/>
          <a:p>
            <a:pPr marL="0" indent="0" algn="l">
              <a:lnSpc>
                <a:spcPts val="3450"/>
              </a:lnSpc>
              <a:buNone/>
            </a:pPr>
            <a:r>
              <a:rPr lang="en-US" sz="2750" dirty="0">
                <a:solidFill>
                  <a:srgbClr val="484237"/>
                </a:solidFill>
                <a:latin typeface="Gelasio Semi Bold" pitchFamily="34" charset="0"/>
                <a:ea typeface="Gelasio Semi Bold" pitchFamily="34" charset="-122"/>
                <a:cs typeface="Gelasio Semi Bold" pitchFamily="34" charset="-120"/>
              </a:rPr>
              <a:t>10'. Building the Final Optimized Model</a:t>
            </a:r>
            <a:endParaRPr lang="en-US" sz="2750" dirty="0"/>
          </a:p>
        </p:txBody>
      </p:sp>
      <p:sp>
        <p:nvSpPr>
          <p:cNvPr id="3" name="Text 1"/>
          <p:cNvSpPr/>
          <p:nvPr/>
        </p:nvSpPr>
        <p:spPr>
          <a:xfrm>
            <a:off x="618887" y="1105495"/>
            <a:ext cx="2652355" cy="331589"/>
          </a:xfrm>
          <a:prstGeom prst="rect">
            <a:avLst/>
          </a:prstGeom>
          <a:noFill/>
          <a:ln/>
        </p:spPr>
        <p:txBody>
          <a:bodyPr wrap="none" lIns="0" tIns="0" rIns="0" bIns="0" rtlCol="0" anchor="t"/>
          <a:lstStyle/>
          <a:p>
            <a:pPr marL="0" indent="0" algn="l">
              <a:lnSpc>
                <a:spcPts val="2600"/>
              </a:lnSpc>
              <a:buNone/>
            </a:pPr>
            <a:r>
              <a:rPr lang="en-US" sz="2050" b="1" dirty="0">
                <a:solidFill>
                  <a:srgbClr val="484237"/>
                </a:solidFill>
                <a:latin typeface="Gelasio Semi Bold" pitchFamily="34" charset="0"/>
                <a:ea typeface="Gelasio Semi Bold" pitchFamily="34" charset="-122"/>
                <a:cs typeface="Gelasio Semi Bold" pitchFamily="34" charset="-120"/>
              </a:rPr>
              <a:t>Model summary</a:t>
            </a:r>
            <a:endParaRPr lang="en-US" sz="2050" dirty="0"/>
          </a:p>
        </p:txBody>
      </p:sp>
      <p:pic>
        <p:nvPicPr>
          <p:cNvPr id="4" name="Image 0" descr="preencoded.png"/>
          <p:cNvPicPr>
            <a:picLocks noChangeAspect="1"/>
          </p:cNvPicPr>
          <p:nvPr/>
        </p:nvPicPr>
        <p:blipFill>
          <a:blip r:embed="rId3"/>
          <a:stretch>
            <a:fillRect/>
          </a:stretch>
        </p:blipFill>
        <p:spPr>
          <a:xfrm>
            <a:off x="5105638" y="1702237"/>
            <a:ext cx="4419124" cy="604063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618768" y="911543"/>
            <a:ext cx="4887278" cy="441960"/>
          </a:xfrm>
          <a:prstGeom prst="rect">
            <a:avLst/>
          </a:prstGeom>
          <a:noFill/>
          <a:ln/>
        </p:spPr>
        <p:txBody>
          <a:bodyPr wrap="none" lIns="0" tIns="0" rIns="0" bIns="0" rtlCol="0" anchor="t"/>
          <a:lstStyle/>
          <a:p>
            <a:pPr marL="0" indent="0" algn="l">
              <a:lnSpc>
                <a:spcPts val="3450"/>
              </a:lnSpc>
              <a:buNone/>
            </a:pPr>
            <a:r>
              <a:rPr lang="en-US" sz="2750" dirty="0">
                <a:solidFill>
                  <a:srgbClr val="484237"/>
                </a:solidFill>
                <a:latin typeface="Gelasio Semi Bold" pitchFamily="34" charset="0"/>
                <a:ea typeface="Gelasio Semi Bold" pitchFamily="34" charset="-122"/>
                <a:cs typeface="Gelasio Semi Bold" pitchFamily="34" charset="-120"/>
              </a:rPr>
              <a:t>Optimal Model Architecture</a:t>
            </a:r>
            <a:endParaRPr lang="en-US" sz="2750" dirty="0"/>
          </a:p>
        </p:txBody>
      </p:sp>
      <p:sp>
        <p:nvSpPr>
          <p:cNvPr id="14" name="Shape 6"/>
          <p:cNvSpPr/>
          <p:nvPr/>
        </p:nvSpPr>
        <p:spPr>
          <a:xfrm>
            <a:off x="618768" y="4385654"/>
            <a:ext cx="397788" cy="397788"/>
          </a:xfrm>
          <a:prstGeom prst="roundRect">
            <a:avLst>
              <a:gd name="adj" fmla="val 6667"/>
            </a:avLst>
          </a:prstGeom>
          <a:solidFill>
            <a:srgbClr val="EEE8DD"/>
          </a:solidFill>
          <a:ln/>
        </p:spPr>
      </p:sp>
      <p:sp>
        <p:nvSpPr>
          <p:cNvPr id="15" name="Text 7"/>
          <p:cNvSpPr/>
          <p:nvPr/>
        </p:nvSpPr>
        <p:spPr>
          <a:xfrm>
            <a:off x="685026" y="4418753"/>
            <a:ext cx="265152" cy="331470"/>
          </a:xfrm>
          <a:prstGeom prst="rect">
            <a:avLst/>
          </a:prstGeom>
          <a:noFill/>
          <a:ln/>
        </p:spPr>
        <p:txBody>
          <a:bodyPr wrap="none" lIns="0" tIns="0" rIns="0" bIns="0" rtlCol="0" anchor="t"/>
          <a:lstStyle/>
          <a:p>
            <a:pPr marL="0" indent="0" algn="ctr">
              <a:lnSpc>
                <a:spcPts val="2050"/>
              </a:lnSpc>
              <a:buNone/>
            </a:pPr>
            <a:r>
              <a:rPr lang="en-US" sz="2050" dirty="0">
                <a:solidFill>
                  <a:srgbClr val="746558"/>
                </a:solidFill>
                <a:latin typeface="Gelasio Semi Bold" pitchFamily="34" charset="0"/>
                <a:ea typeface="Gelasio Semi Bold" pitchFamily="34" charset="-122"/>
                <a:cs typeface="Gelasio Semi Bold" pitchFamily="34" charset="-120"/>
              </a:rPr>
              <a:t>1</a:t>
            </a:r>
            <a:endParaRPr lang="en-US" sz="2050" dirty="0"/>
          </a:p>
        </p:txBody>
      </p:sp>
      <p:sp>
        <p:nvSpPr>
          <p:cNvPr id="16" name="Text 8"/>
          <p:cNvSpPr/>
          <p:nvPr/>
        </p:nvSpPr>
        <p:spPr>
          <a:xfrm>
            <a:off x="1193363" y="4446376"/>
            <a:ext cx="2210038" cy="276225"/>
          </a:xfrm>
          <a:prstGeom prst="rect">
            <a:avLst/>
          </a:prstGeom>
          <a:noFill/>
          <a:ln/>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CNN Branch</a:t>
            </a:r>
            <a:endParaRPr lang="en-US" sz="1700" dirty="0"/>
          </a:p>
        </p:txBody>
      </p:sp>
      <p:sp>
        <p:nvSpPr>
          <p:cNvPr id="17" name="Text 9"/>
          <p:cNvSpPr/>
          <p:nvPr/>
        </p:nvSpPr>
        <p:spPr>
          <a:xfrm>
            <a:off x="1193363" y="4828685"/>
            <a:ext cx="6011347" cy="848678"/>
          </a:xfrm>
          <a:prstGeom prst="rect">
            <a:avLst/>
          </a:prstGeom>
          <a:noFill/>
          <a:ln/>
        </p:spPr>
        <p:txBody>
          <a:bodyPr wrap="squar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122"/>
                <a:cs typeface="Gelasio" pitchFamily="34" charset="-120"/>
              </a:rPr>
              <a:t> Four Conv2D layers (</a:t>
            </a:r>
            <a:r>
              <a:rPr lang="en-US" sz="1350" dirty="0">
                <a:solidFill>
                  <a:srgbClr val="808080"/>
                </a:solidFill>
                <a:latin typeface="Gelasio" pitchFamily="34" charset="0"/>
                <a:ea typeface="Gelasio" pitchFamily="34" charset="-122"/>
                <a:cs typeface="Gelasio" pitchFamily="34" charset="-120"/>
              </a:rPr>
              <a:t>80→150→150→256)</a:t>
            </a:r>
            <a:r>
              <a:rPr lang="en-US" sz="1350" dirty="0">
                <a:solidFill>
                  <a:srgbClr val="746558"/>
                </a:solidFill>
                <a:latin typeface="Gelasio" pitchFamily="34" charset="0"/>
                <a:ea typeface="Gelasio" pitchFamily="34" charset="-122"/>
                <a:cs typeface="Gelasio" pitchFamily="34" charset="-120"/>
              </a:rPr>
              <a:t> filters for main project and Four Conv2D layers (32→64→150→200) filters for side project with SELU activation and MaxPooling, extracting increasingly complex spatial features</a:t>
            </a:r>
            <a:endParaRPr lang="en-US" sz="1350" dirty="0"/>
          </a:p>
        </p:txBody>
      </p:sp>
      <p:sp>
        <p:nvSpPr>
          <p:cNvPr id="18" name="Shape 10"/>
          <p:cNvSpPr/>
          <p:nvPr/>
        </p:nvSpPr>
        <p:spPr>
          <a:xfrm>
            <a:off x="7425690" y="4385654"/>
            <a:ext cx="397788" cy="397788"/>
          </a:xfrm>
          <a:prstGeom prst="roundRect">
            <a:avLst>
              <a:gd name="adj" fmla="val 6667"/>
            </a:avLst>
          </a:prstGeom>
          <a:solidFill>
            <a:srgbClr val="EEE8DD"/>
          </a:solidFill>
          <a:ln/>
        </p:spPr>
      </p:sp>
      <p:sp>
        <p:nvSpPr>
          <p:cNvPr id="19" name="Text 11"/>
          <p:cNvSpPr/>
          <p:nvPr/>
        </p:nvSpPr>
        <p:spPr>
          <a:xfrm>
            <a:off x="7491948" y="4418753"/>
            <a:ext cx="265152" cy="331470"/>
          </a:xfrm>
          <a:prstGeom prst="rect">
            <a:avLst/>
          </a:prstGeom>
          <a:noFill/>
          <a:ln/>
        </p:spPr>
        <p:txBody>
          <a:bodyPr wrap="none" lIns="0" tIns="0" rIns="0" bIns="0" rtlCol="0" anchor="t"/>
          <a:lstStyle/>
          <a:p>
            <a:pPr marL="0" indent="0" algn="ctr">
              <a:lnSpc>
                <a:spcPts val="2050"/>
              </a:lnSpc>
              <a:buNone/>
            </a:pPr>
            <a:r>
              <a:rPr lang="en-US" sz="2050" dirty="0">
                <a:solidFill>
                  <a:srgbClr val="746558"/>
                </a:solidFill>
                <a:latin typeface="Gelasio Semi Bold" pitchFamily="34" charset="0"/>
                <a:ea typeface="Gelasio Semi Bold" pitchFamily="34" charset="-122"/>
                <a:cs typeface="Gelasio Semi Bold" pitchFamily="34" charset="-120"/>
              </a:rPr>
              <a:t>2</a:t>
            </a:r>
            <a:endParaRPr lang="en-US" sz="2050" dirty="0"/>
          </a:p>
        </p:txBody>
      </p:sp>
      <p:sp>
        <p:nvSpPr>
          <p:cNvPr id="20" name="Text 12"/>
          <p:cNvSpPr/>
          <p:nvPr/>
        </p:nvSpPr>
        <p:spPr>
          <a:xfrm>
            <a:off x="8000286" y="4446376"/>
            <a:ext cx="2210038" cy="276225"/>
          </a:xfrm>
          <a:prstGeom prst="rect">
            <a:avLst/>
          </a:prstGeom>
          <a:noFill/>
          <a:ln/>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Numerical Branch</a:t>
            </a:r>
            <a:endParaRPr lang="en-US" sz="1700" dirty="0"/>
          </a:p>
        </p:txBody>
      </p:sp>
      <p:sp>
        <p:nvSpPr>
          <p:cNvPr id="21" name="Text 13"/>
          <p:cNvSpPr/>
          <p:nvPr/>
        </p:nvSpPr>
        <p:spPr>
          <a:xfrm>
            <a:off x="8000286" y="4828685"/>
            <a:ext cx="6011347" cy="282893"/>
          </a:xfrm>
          <a:prstGeom prst="rect">
            <a:avLst/>
          </a:prstGeom>
          <a:noFill/>
          <a:ln/>
        </p:spPr>
        <p:txBody>
          <a:bodyPr wrap="non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122"/>
                <a:cs typeface="Gelasio" pitchFamily="34" charset="-120"/>
              </a:rPr>
              <a:t>Small dense layer (</a:t>
            </a:r>
            <a:r>
              <a:rPr lang="en-US" sz="1350" dirty="0">
                <a:solidFill>
                  <a:srgbClr val="808080"/>
                </a:solidFill>
                <a:latin typeface="Gelasio" pitchFamily="34" charset="0"/>
                <a:ea typeface="Gelasio" pitchFamily="34" charset="-122"/>
                <a:cs typeface="Gelasio" pitchFamily="34" charset="-120"/>
              </a:rPr>
              <a:t>8 </a:t>
            </a:r>
            <a:r>
              <a:rPr lang="en-US" sz="1350" dirty="0">
                <a:solidFill>
                  <a:srgbClr val="746558"/>
                </a:solidFill>
                <a:latin typeface="Gelasio" pitchFamily="34" charset="0"/>
                <a:ea typeface="Gelasio" pitchFamily="34" charset="-122"/>
                <a:cs typeface="Gelasio" pitchFamily="34" charset="-120"/>
              </a:rPr>
              <a:t>units) to process the single numerical input feature</a:t>
            </a:r>
            <a:endParaRPr lang="en-US" sz="1350" dirty="0"/>
          </a:p>
        </p:txBody>
      </p:sp>
      <p:sp>
        <p:nvSpPr>
          <p:cNvPr id="22" name="Shape 14"/>
          <p:cNvSpPr/>
          <p:nvPr/>
        </p:nvSpPr>
        <p:spPr>
          <a:xfrm>
            <a:off x="618768" y="6030979"/>
            <a:ext cx="397788" cy="397788"/>
          </a:xfrm>
          <a:prstGeom prst="roundRect">
            <a:avLst>
              <a:gd name="adj" fmla="val 6667"/>
            </a:avLst>
          </a:prstGeom>
          <a:solidFill>
            <a:srgbClr val="EEE8DD"/>
          </a:solidFill>
          <a:ln/>
        </p:spPr>
      </p:sp>
      <p:sp>
        <p:nvSpPr>
          <p:cNvPr id="23" name="Text 15"/>
          <p:cNvSpPr/>
          <p:nvPr/>
        </p:nvSpPr>
        <p:spPr>
          <a:xfrm>
            <a:off x="685026" y="6064078"/>
            <a:ext cx="265152" cy="331470"/>
          </a:xfrm>
          <a:prstGeom prst="rect">
            <a:avLst/>
          </a:prstGeom>
          <a:noFill/>
          <a:ln/>
        </p:spPr>
        <p:txBody>
          <a:bodyPr wrap="none" lIns="0" tIns="0" rIns="0" bIns="0" rtlCol="0" anchor="t"/>
          <a:lstStyle/>
          <a:p>
            <a:pPr marL="0" indent="0" algn="ctr">
              <a:lnSpc>
                <a:spcPts val="2050"/>
              </a:lnSpc>
              <a:buNone/>
            </a:pPr>
            <a:r>
              <a:rPr lang="en-US" sz="2050" dirty="0">
                <a:solidFill>
                  <a:srgbClr val="746558"/>
                </a:solidFill>
                <a:latin typeface="Gelasio Semi Bold" pitchFamily="34" charset="0"/>
                <a:ea typeface="Gelasio Semi Bold" pitchFamily="34" charset="-122"/>
                <a:cs typeface="Gelasio Semi Bold" pitchFamily="34" charset="-120"/>
              </a:rPr>
              <a:t>3</a:t>
            </a:r>
            <a:endParaRPr lang="en-US" sz="2050" dirty="0"/>
          </a:p>
        </p:txBody>
      </p:sp>
      <p:sp>
        <p:nvSpPr>
          <p:cNvPr id="24" name="Text 16"/>
          <p:cNvSpPr/>
          <p:nvPr/>
        </p:nvSpPr>
        <p:spPr>
          <a:xfrm>
            <a:off x="1193363" y="6091700"/>
            <a:ext cx="2210038" cy="276225"/>
          </a:xfrm>
          <a:prstGeom prst="rect">
            <a:avLst/>
          </a:prstGeom>
          <a:noFill/>
          <a:ln/>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Feature Fusion</a:t>
            </a:r>
            <a:endParaRPr lang="en-US" sz="1700" dirty="0"/>
          </a:p>
        </p:txBody>
      </p:sp>
      <p:sp>
        <p:nvSpPr>
          <p:cNvPr id="25" name="Text 17"/>
          <p:cNvSpPr/>
          <p:nvPr/>
        </p:nvSpPr>
        <p:spPr>
          <a:xfrm>
            <a:off x="1193363" y="6474010"/>
            <a:ext cx="6011347" cy="565785"/>
          </a:xfrm>
          <a:prstGeom prst="rect">
            <a:avLst/>
          </a:prstGeom>
          <a:noFill/>
          <a:ln/>
        </p:spPr>
        <p:txBody>
          <a:bodyPr wrap="squar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122"/>
                <a:cs typeface="Gelasio" pitchFamily="34" charset="-120"/>
              </a:rPr>
              <a:t>Concatenation layer merges flattened CNN features with numerical branch output</a:t>
            </a:r>
            <a:endParaRPr lang="en-US" sz="1350" dirty="0"/>
          </a:p>
        </p:txBody>
      </p:sp>
      <p:sp>
        <p:nvSpPr>
          <p:cNvPr id="26" name="Shape 18"/>
          <p:cNvSpPr/>
          <p:nvPr/>
        </p:nvSpPr>
        <p:spPr>
          <a:xfrm>
            <a:off x="7425690" y="6030979"/>
            <a:ext cx="397788" cy="397788"/>
          </a:xfrm>
          <a:prstGeom prst="roundRect">
            <a:avLst>
              <a:gd name="adj" fmla="val 6667"/>
            </a:avLst>
          </a:prstGeom>
          <a:solidFill>
            <a:srgbClr val="EEE8DD"/>
          </a:solidFill>
          <a:ln/>
        </p:spPr>
      </p:sp>
      <p:sp>
        <p:nvSpPr>
          <p:cNvPr id="27" name="Text 19"/>
          <p:cNvSpPr/>
          <p:nvPr/>
        </p:nvSpPr>
        <p:spPr>
          <a:xfrm>
            <a:off x="7491948" y="6064078"/>
            <a:ext cx="265152" cy="331470"/>
          </a:xfrm>
          <a:prstGeom prst="rect">
            <a:avLst/>
          </a:prstGeom>
          <a:noFill/>
          <a:ln/>
        </p:spPr>
        <p:txBody>
          <a:bodyPr wrap="none" lIns="0" tIns="0" rIns="0" bIns="0" rtlCol="0" anchor="t"/>
          <a:lstStyle/>
          <a:p>
            <a:pPr marL="0" indent="0" algn="ctr">
              <a:lnSpc>
                <a:spcPts val="2050"/>
              </a:lnSpc>
              <a:buNone/>
            </a:pPr>
            <a:r>
              <a:rPr lang="en-US" sz="2050" dirty="0">
                <a:solidFill>
                  <a:srgbClr val="746558"/>
                </a:solidFill>
                <a:latin typeface="Gelasio Semi Bold" pitchFamily="34" charset="0"/>
                <a:ea typeface="Gelasio Semi Bold" pitchFamily="34" charset="-122"/>
                <a:cs typeface="Gelasio Semi Bold" pitchFamily="34" charset="-120"/>
              </a:rPr>
              <a:t>4</a:t>
            </a:r>
            <a:endParaRPr lang="en-US" sz="2050" dirty="0"/>
          </a:p>
        </p:txBody>
      </p:sp>
      <p:sp>
        <p:nvSpPr>
          <p:cNvPr id="28" name="Text 20"/>
          <p:cNvSpPr/>
          <p:nvPr/>
        </p:nvSpPr>
        <p:spPr>
          <a:xfrm>
            <a:off x="8000286" y="6091700"/>
            <a:ext cx="2210038" cy="276225"/>
          </a:xfrm>
          <a:prstGeom prst="rect">
            <a:avLst/>
          </a:prstGeom>
          <a:noFill/>
          <a:ln/>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Final Processing</a:t>
            </a:r>
            <a:endParaRPr lang="en-US" sz="1700" dirty="0"/>
          </a:p>
        </p:txBody>
      </p:sp>
      <p:sp>
        <p:nvSpPr>
          <p:cNvPr id="29" name="Text 21"/>
          <p:cNvSpPr/>
          <p:nvPr/>
        </p:nvSpPr>
        <p:spPr>
          <a:xfrm>
            <a:off x="8000286" y="6474010"/>
            <a:ext cx="6011347" cy="565785"/>
          </a:xfrm>
          <a:prstGeom prst="rect">
            <a:avLst/>
          </a:prstGeom>
          <a:noFill/>
          <a:ln/>
        </p:spPr>
        <p:txBody>
          <a:bodyPr wrap="square" lIns="0" tIns="0" rIns="0" bIns="0" rtlCol="0" anchor="t"/>
          <a:lstStyle/>
          <a:p>
            <a:pPr marL="342900" indent="-342900" algn="l">
              <a:lnSpc>
                <a:spcPts val="2200"/>
              </a:lnSpc>
              <a:buSzPct val="100000"/>
              <a:buChar char="•"/>
            </a:pPr>
            <a:r>
              <a:rPr lang="en-US" sz="1350" dirty="0">
                <a:solidFill>
                  <a:srgbClr val="746558"/>
                </a:solidFill>
                <a:latin typeface="Gelasio" pitchFamily="34" charset="0"/>
                <a:ea typeface="Gelasio" pitchFamily="34" charset="-122"/>
                <a:cs typeface="Gelasio" pitchFamily="34" charset="-120"/>
              </a:rPr>
              <a:t>Dense layer (200 units) with L2 regularization (0.0024) and dropout (0.125), feeding into linear output layer with 12 units (for main project)</a:t>
            </a:r>
            <a:endParaRPr lang="en-US" sz="1350" dirty="0"/>
          </a:p>
        </p:txBody>
      </p:sp>
      <p:sp>
        <p:nvSpPr>
          <p:cNvPr id="30" name="Text 22"/>
          <p:cNvSpPr/>
          <p:nvPr/>
        </p:nvSpPr>
        <p:spPr>
          <a:xfrm>
            <a:off x="8000286" y="7101589"/>
            <a:ext cx="6011347" cy="565785"/>
          </a:xfrm>
          <a:prstGeom prst="rect">
            <a:avLst/>
          </a:prstGeom>
          <a:noFill/>
          <a:ln/>
        </p:spPr>
        <p:txBody>
          <a:bodyPr wrap="square" lIns="0" tIns="0" rIns="0" bIns="0" rtlCol="0" anchor="t"/>
          <a:lstStyle/>
          <a:p>
            <a:pPr marL="342900" indent="-342900" algn="l">
              <a:lnSpc>
                <a:spcPts val="2200"/>
              </a:lnSpc>
              <a:buSzPct val="100000"/>
              <a:buChar char="•"/>
            </a:pPr>
            <a:r>
              <a:rPr lang="en-US" sz="1350" dirty="0">
                <a:solidFill>
                  <a:srgbClr val="746558"/>
                </a:solidFill>
                <a:latin typeface="Gelasio" pitchFamily="34" charset="0"/>
                <a:ea typeface="Gelasio" pitchFamily="34" charset="-122"/>
                <a:cs typeface="Gelasio" pitchFamily="34" charset="-120"/>
              </a:rPr>
              <a:t>Dense layer (128 units) with L2 regularization (0.0071) and dropout (0.229), feeding into linear output layer with 12 units (for side project)</a:t>
            </a:r>
            <a:endParaRPr lang="en-US" sz="1350" dirty="0"/>
          </a:p>
        </p:txBody>
      </p:sp>
      <p:grpSp>
        <p:nvGrpSpPr>
          <p:cNvPr id="41" name="Group 40">
            <a:extLst>
              <a:ext uri="{FF2B5EF4-FFF2-40B4-BE49-F238E27FC236}">
                <a16:creationId xmlns:a16="http://schemas.microsoft.com/office/drawing/2014/main" id="{E6DD7F6C-35C1-6141-DAC6-D10DFF5F52BC}"/>
              </a:ext>
            </a:extLst>
          </p:cNvPr>
          <p:cNvGrpSpPr/>
          <p:nvPr/>
        </p:nvGrpSpPr>
        <p:grpSpPr>
          <a:xfrm>
            <a:off x="2048438" y="60668"/>
            <a:ext cx="8735795" cy="5823863"/>
            <a:chOff x="1904144" y="3837503"/>
            <a:chExt cx="9753600" cy="6502400"/>
          </a:xfrm>
        </p:grpSpPr>
        <p:graphicFrame>
          <p:nvGraphicFramePr>
            <p:cNvPr id="31" name="Diagram 30">
              <a:extLst>
                <a:ext uri="{FF2B5EF4-FFF2-40B4-BE49-F238E27FC236}">
                  <a16:creationId xmlns:a16="http://schemas.microsoft.com/office/drawing/2014/main" id="{B29D943D-2118-C416-3522-ADD248251C04}"/>
                </a:ext>
              </a:extLst>
            </p:cNvPr>
            <p:cNvGraphicFramePr/>
            <p:nvPr>
              <p:extLst>
                <p:ext uri="{D42A27DB-BD31-4B8C-83A1-F6EECF244321}">
                  <p14:modId xmlns:p14="http://schemas.microsoft.com/office/powerpoint/2010/main" val="2900565827"/>
                </p:ext>
              </p:extLst>
            </p:nvPr>
          </p:nvGraphicFramePr>
          <p:xfrm>
            <a:off x="1904144" y="3837503"/>
            <a:ext cx="9753600" cy="650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0" name="Group 39">
              <a:extLst>
                <a:ext uri="{FF2B5EF4-FFF2-40B4-BE49-F238E27FC236}">
                  <a16:creationId xmlns:a16="http://schemas.microsoft.com/office/drawing/2014/main" id="{22CB7BC8-3907-CFB6-9D50-37C94E5D4A7E}"/>
                </a:ext>
              </a:extLst>
            </p:cNvPr>
            <p:cNvGrpSpPr/>
            <p:nvPr/>
          </p:nvGrpSpPr>
          <p:grpSpPr>
            <a:xfrm>
              <a:off x="4924207" y="4506208"/>
              <a:ext cx="6033441" cy="2523735"/>
              <a:chOff x="4924207" y="4506208"/>
              <a:chExt cx="6033441" cy="2523735"/>
            </a:xfrm>
          </p:grpSpPr>
          <p:pic>
            <p:nvPicPr>
              <p:cNvPr id="35" name="Image 1" descr="preencoded.png">
                <a:extLst>
                  <a:ext uri="{FF2B5EF4-FFF2-40B4-BE49-F238E27FC236}">
                    <a16:creationId xmlns:a16="http://schemas.microsoft.com/office/drawing/2014/main" id="{1079E587-AD13-99B4-A1E9-D0103C949840}"/>
                  </a:ext>
                </a:extLst>
              </p:cNvPr>
              <p:cNvPicPr>
                <a:picLocks noChangeAspect="1"/>
              </p:cNvPicPr>
              <p:nvPr/>
            </p:nvPicPr>
            <p:blipFill>
              <a:blip r:embed="rId8"/>
              <a:stretch>
                <a:fillRect/>
              </a:stretch>
            </p:blipFill>
            <p:spPr>
              <a:xfrm>
                <a:off x="10399938" y="6443243"/>
                <a:ext cx="557710" cy="557710"/>
              </a:xfrm>
              <a:prstGeom prst="rect">
                <a:avLst/>
              </a:prstGeom>
            </p:spPr>
          </p:pic>
          <p:pic>
            <p:nvPicPr>
              <p:cNvPr id="36" name="Image 2" descr="preencoded.png">
                <a:extLst>
                  <a:ext uri="{FF2B5EF4-FFF2-40B4-BE49-F238E27FC236}">
                    <a16:creationId xmlns:a16="http://schemas.microsoft.com/office/drawing/2014/main" id="{096BE8B0-B374-563A-CC1A-B6BFAA56ED51}"/>
                  </a:ext>
                </a:extLst>
              </p:cNvPr>
              <p:cNvPicPr>
                <a:picLocks noChangeAspect="1"/>
              </p:cNvPicPr>
              <p:nvPr/>
            </p:nvPicPr>
            <p:blipFill>
              <a:blip r:embed="rId9"/>
              <a:stretch>
                <a:fillRect/>
              </a:stretch>
            </p:blipFill>
            <p:spPr>
              <a:xfrm>
                <a:off x="8655696" y="6556919"/>
                <a:ext cx="473026" cy="473024"/>
              </a:xfrm>
              <a:prstGeom prst="rect">
                <a:avLst/>
              </a:prstGeom>
            </p:spPr>
          </p:pic>
          <p:pic>
            <p:nvPicPr>
              <p:cNvPr id="37" name="Image 3" descr="preencoded.png">
                <a:extLst>
                  <a:ext uri="{FF2B5EF4-FFF2-40B4-BE49-F238E27FC236}">
                    <a16:creationId xmlns:a16="http://schemas.microsoft.com/office/drawing/2014/main" id="{C012ABBC-3261-0E2C-4AB6-FD91ACE8044F}"/>
                  </a:ext>
                </a:extLst>
              </p:cNvPr>
              <p:cNvPicPr>
                <a:picLocks noChangeAspect="1"/>
              </p:cNvPicPr>
              <p:nvPr/>
            </p:nvPicPr>
            <p:blipFill>
              <a:blip r:embed="rId10"/>
              <a:stretch>
                <a:fillRect/>
              </a:stretch>
            </p:blipFill>
            <p:spPr>
              <a:xfrm>
                <a:off x="8544634" y="4506208"/>
                <a:ext cx="442816" cy="442816"/>
              </a:xfrm>
              <a:prstGeom prst="rect">
                <a:avLst/>
              </a:prstGeom>
            </p:spPr>
          </p:pic>
          <p:pic>
            <p:nvPicPr>
              <p:cNvPr id="38" name="Image 4" descr="preencoded.png">
                <a:extLst>
                  <a:ext uri="{FF2B5EF4-FFF2-40B4-BE49-F238E27FC236}">
                    <a16:creationId xmlns:a16="http://schemas.microsoft.com/office/drawing/2014/main" id="{66BDA4F3-CB4B-EFA4-6F33-FF6FA4EB0452}"/>
                  </a:ext>
                </a:extLst>
              </p:cNvPr>
              <p:cNvPicPr>
                <a:picLocks noChangeAspect="1"/>
              </p:cNvPicPr>
              <p:nvPr/>
            </p:nvPicPr>
            <p:blipFill>
              <a:blip r:embed="rId11"/>
              <a:stretch>
                <a:fillRect/>
              </a:stretch>
            </p:blipFill>
            <p:spPr>
              <a:xfrm>
                <a:off x="6725497" y="6503940"/>
                <a:ext cx="490274" cy="490274"/>
              </a:xfrm>
              <a:prstGeom prst="rect">
                <a:avLst/>
              </a:prstGeom>
            </p:spPr>
          </p:pic>
          <p:pic>
            <p:nvPicPr>
              <p:cNvPr id="39" name="Image 5" descr="preencoded.png">
                <a:extLst>
                  <a:ext uri="{FF2B5EF4-FFF2-40B4-BE49-F238E27FC236}">
                    <a16:creationId xmlns:a16="http://schemas.microsoft.com/office/drawing/2014/main" id="{03B80496-D771-42D0-DBE7-330DA6706B84}"/>
                  </a:ext>
                </a:extLst>
              </p:cNvPr>
              <p:cNvPicPr>
                <a:picLocks noChangeAspect="1"/>
              </p:cNvPicPr>
              <p:nvPr/>
            </p:nvPicPr>
            <p:blipFill>
              <a:blip r:embed="rId12"/>
              <a:stretch>
                <a:fillRect/>
              </a:stretch>
            </p:blipFill>
            <p:spPr>
              <a:xfrm>
                <a:off x="4924207" y="6511100"/>
                <a:ext cx="489853" cy="489853"/>
              </a:xfrm>
              <a:prstGeom prst="rect">
                <a:avLst/>
              </a:prstGeom>
            </p:spPr>
          </p:pic>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793790" y="1526619"/>
            <a:ext cx="12182832"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Best Hyperparameters from Optuna (for main project)</a:t>
            </a:r>
            <a:endParaRPr lang="en-US" sz="3550" dirty="0"/>
          </a:p>
        </p:txBody>
      </p:sp>
      <p:sp>
        <p:nvSpPr>
          <p:cNvPr id="3" name="Text 1"/>
          <p:cNvSpPr/>
          <p:nvPr/>
        </p:nvSpPr>
        <p:spPr>
          <a:xfrm>
            <a:off x="793790" y="2660571"/>
            <a:ext cx="3048000"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80</a:t>
            </a:r>
            <a:endParaRPr lang="en-US" sz="4700" dirty="0"/>
          </a:p>
        </p:txBody>
      </p:sp>
      <p:sp>
        <p:nvSpPr>
          <p:cNvPr id="4" name="Text 2"/>
          <p:cNvSpPr/>
          <p:nvPr/>
        </p:nvSpPr>
        <p:spPr>
          <a:xfrm>
            <a:off x="900113" y="35449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Filters C1</a:t>
            </a:r>
            <a:endParaRPr lang="en-US" sz="2200" dirty="0"/>
          </a:p>
        </p:txBody>
      </p:sp>
      <p:sp>
        <p:nvSpPr>
          <p:cNvPr id="5" name="Text 3"/>
          <p:cNvSpPr/>
          <p:nvPr/>
        </p:nvSpPr>
        <p:spPr>
          <a:xfrm>
            <a:off x="793790" y="4035385"/>
            <a:ext cx="3048000"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First Conv2D layer</a:t>
            </a:r>
            <a:endParaRPr lang="en-US" sz="1750" dirty="0"/>
          </a:p>
        </p:txBody>
      </p:sp>
      <p:sp>
        <p:nvSpPr>
          <p:cNvPr id="6" name="Text 4"/>
          <p:cNvSpPr/>
          <p:nvPr/>
        </p:nvSpPr>
        <p:spPr>
          <a:xfrm>
            <a:off x="4125278" y="2660571"/>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150</a:t>
            </a:r>
            <a:endParaRPr lang="en-US" sz="4700" dirty="0"/>
          </a:p>
        </p:txBody>
      </p:sp>
      <p:sp>
        <p:nvSpPr>
          <p:cNvPr id="7" name="Text 5"/>
          <p:cNvSpPr/>
          <p:nvPr/>
        </p:nvSpPr>
        <p:spPr>
          <a:xfrm>
            <a:off x="4231719" y="35449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Filters C2</a:t>
            </a:r>
            <a:endParaRPr lang="en-US" sz="2200" dirty="0"/>
          </a:p>
        </p:txBody>
      </p:sp>
      <p:sp>
        <p:nvSpPr>
          <p:cNvPr id="8" name="Text 6"/>
          <p:cNvSpPr/>
          <p:nvPr/>
        </p:nvSpPr>
        <p:spPr>
          <a:xfrm>
            <a:off x="4125278" y="4035385"/>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Second Conv2D layer</a:t>
            </a:r>
            <a:endParaRPr lang="en-US" sz="1750" dirty="0"/>
          </a:p>
        </p:txBody>
      </p:sp>
      <p:sp>
        <p:nvSpPr>
          <p:cNvPr id="9" name="Text 7"/>
          <p:cNvSpPr/>
          <p:nvPr/>
        </p:nvSpPr>
        <p:spPr>
          <a:xfrm>
            <a:off x="7456884" y="2660571"/>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150</a:t>
            </a:r>
            <a:endParaRPr lang="en-US" sz="4700" dirty="0"/>
          </a:p>
        </p:txBody>
      </p:sp>
      <p:sp>
        <p:nvSpPr>
          <p:cNvPr id="10" name="Text 8"/>
          <p:cNvSpPr/>
          <p:nvPr/>
        </p:nvSpPr>
        <p:spPr>
          <a:xfrm>
            <a:off x="7563326" y="35449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Filters C3</a:t>
            </a:r>
            <a:endParaRPr lang="en-US" sz="2200" dirty="0"/>
          </a:p>
        </p:txBody>
      </p:sp>
      <p:sp>
        <p:nvSpPr>
          <p:cNvPr id="11" name="Text 9"/>
          <p:cNvSpPr/>
          <p:nvPr/>
        </p:nvSpPr>
        <p:spPr>
          <a:xfrm>
            <a:off x="7456884" y="4035385"/>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Third Conv2D layer</a:t>
            </a:r>
            <a:endParaRPr lang="en-US" sz="1750" dirty="0"/>
          </a:p>
        </p:txBody>
      </p:sp>
      <p:sp>
        <p:nvSpPr>
          <p:cNvPr id="12" name="Text 10"/>
          <p:cNvSpPr/>
          <p:nvPr/>
        </p:nvSpPr>
        <p:spPr>
          <a:xfrm>
            <a:off x="10788491" y="2660571"/>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256</a:t>
            </a:r>
            <a:endParaRPr lang="en-US" sz="4700" dirty="0"/>
          </a:p>
        </p:txBody>
      </p:sp>
      <p:sp>
        <p:nvSpPr>
          <p:cNvPr id="13" name="Text 11"/>
          <p:cNvSpPr/>
          <p:nvPr/>
        </p:nvSpPr>
        <p:spPr>
          <a:xfrm>
            <a:off x="10894933" y="35449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Filters C4</a:t>
            </a:r>
            <a:endParaRPr lang="en-US" sz="2200" dirty="0"/>
          </a:p>
        </p:txBody>
      </p:sp>
      <p:sp>
        <p:nvSpPr>
          <p:cNvPr id="14" name="Text 12"/>
          <p:cNvSpPr/>
          <p:nvPr/>
        </p:nvSpPr>
        <p:spPr>
          <a:xfrm>
            <a:off x="10788491" y="4035385"/>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Fourth Conv2D layer</a:t>
            </a:r>
            <a:endParaRPr lang="en-US" sz="1750" dirty="0"/>
          </a:p>
        </p:txBody>
      </p:sp>
      <p:sp>
        <p:nvSpPr>
          <p:cNvPr id="15" name="Text 13"/>
          <p:cNvSpPr/>
          <p:nvPr/>
        </p:nvSpPr>
        <p:spPr>
          <a:xfrm>
            <a:off x="793790" y="4965263"/>
            <a:ext cx="3048000"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200</a:t>
            </a:r>
            <a:endParaRPr lang="en-US" sz="4700" dirty="0"/>
          </a:p>
        </p:txBody>
      </p:sp>
      <p:sp>
        <p:nvSpPr>
          <p:cNvPr id="16" name="Text 14"/>
          <p:cNvSpPr/>
          <p:nvPr/>
        </p:nvSpPr>
        <p:spPr>
          <a:xfrm>
            <a:off x="900113" y="584966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Dense Units</a:t>
            </a:r>
            <a:endParaRPr lang="en-US" sz="2200" dirty="0"/>
          </a:p>
        </p:txBody>
      </p:sp>
      <p:sp>
        <p:nvSpPr>
          <p:cNvPr id="17" name="Text 15"/>
          <p:cNvSpPr/>
          <p:nvPr/>
        </p:nvSpPr>
        <p:spPr>
          <a:xfrm>
            <a:off x="793790" y="6340078"/>
            <a:ext cx="3048000"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Final dense layer</a:t>
            </a:r>
            <a:endParaRPr lang="en-US" sz="1750" dirty="0"/>
          </a:p>
        </p:txBody>
      </p:sp>
      <p:sp>
        <p:nvSpPr>
          <p:cNvPr id="18" name="Text 16"/>
          <p:cNvSpPr/>
          <p:nvPr/>
        </p:nvSpPr>
        <p:spPr>
          <a:xfrm>
            <a:off x="4125278" y="4965263"/>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12.5%</a:t>
            </a:r>
            <a:endParaRPr lang="en-US" sz="4700" dirty="0"/>
          </a:p>
        </p:txBody>
      </p:sp>
      <p:sp>
        <p:nvSpPr>
          <p:cNvPr id="19" name="Text 17"/>
          <p:cNvSpPr/>
          <p:nvPr/>
        </p:nvSpPr>
        <p:spPr>
          <a:xfrm>
            <a:off x="4231719" y="584966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Dropout Rate</a:t>
            </a:r>
            <a:endParaRPr lang="en-US" sz="2200" dirty="0"/>
          </a:p>
        </p:txBody>
      </p:sp>
      <p:sp>
        <p:nvSpPr>
          <p:cNvPr id="20" name="Text 18"/>
          <p:cNvSpPr/>
          <p:nvPr/>
        </p:nvSpPr>
        <p:spPr>
          <a:xfrm>
            <a:off x="4125278" y="6340078"/>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For regularization</a:t>
            </a:r>
            <a:endParaRPr lang="en-US" sz="1750" dirty="0"/>
          </a:p>
        </p:txBody>
      </p:sp>
      <p:sp>
        <p:nvSpPr>
          <p:cNvPr id="21" name="Text 19"/>
          <p:cNvSpPr/>
          <p:nvPr/>
        </p:nvSpPr>
        <p:spPr>
          <a:xfrm>
            <a:off x="7456884" y="4965263"/>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0.0024</a:t>
            </a:r>
            <a:endParaRPr lang="en-US" sz="4700" dirty="0"/>
          </a:p>
        </p:txBody>
      </p:sp>
      <p:sp>
        <p:nvSpPr>
          <p:cNvPr id="22" name="Text 20"/>
          <p:cNvSpPr/>
          <p:nvPr/>
        </p:nvSpPr>
        <p:spPr>
          <a:xfrm>
            <a:off x="7563326" y="584966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L2 Factor</a:t>
            </a:r>
            <a:endParaRPr lang="en-US" sz="2200" dirty="0"/>
          </a:p>
        </p:txBody>
      </p:sp>
      <p:sp>
        <p:nvSpPr>
          <p:cNvPr id="23" name="Text 21"/>
          <p:cNvSpPr/>
          <p:nvPr/>
        </p:nvSpPr>
        <p:spPr>
          <a:xfrm>
            <a:off x="7456884" y="6340078"/>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Weight regularization</a:t>
            </a:r>
            <a:endParaRPr lang="en-US" sz="1750" dirty="0"/>
          </a:p>
        </p:txBody>
      </p:sp>
      <p:sp>
        <p:nvSpPr>
          <p:cNvPr id="24" name="Text 22"/>
          <p:cNvSpPr/>
          <p:nvPr/>
        </p:nvSpPr>
        <p:spPr>
          <a:xfrm>
            <a:off x="10788491" y="4965263"/>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0.00017</a:t>
            </a:r>
            <a:endParaRPr lang="en-US" sz="4700" dirty="0"/>
          </a:p>
        </p:txBody>
      </p:sp>
      <p:sp>
        <p:nvSpPr>
          <p:cNvPr id="25" name="Text 23"/>
          <p:cNvSpPr/>
          <p:nvPr/>
        </p:nvSpPr>
        <p:spPr>
          <a:xfrm>
            <a:off x="10894933" y="584966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Learning Rate</a:t>
            </a:r>
            <a:endParaRPr lang="en-US" sz="2200" dirty="0"/>
          </a:p>
        </p:txBody>
      </p:sp>
      <p:sp>
        <p:nvSpPr>
          <p:cNvPr id="26" name="Text 24"/>
          <p:cNvSpPr/>
          <p:nvPr/>
        </p:nvSpPr>
        <p:spPr>
          <a:xfrm>
            <a:off x="10788491" y="6340078"/>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For Aadam optimizer</a:t>
            </a:r>
            <a:endParaRPr lang="en-US" sz="1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793790" y="1526619"/>
            <a:ext cx="12054602"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Best Hyperparameters from Optuna  (for side project)</a:t>
            </a:r>
            <a:endParaRPr lang="en-US" sz="3550" dirty="0"/>
          </a:p>
        </p:txBody>
      </p:sp>
      <p:sp>
        <p:nvSpPr>
          <p:cNvPr id="3" name="Text 1"/>
          <p:cNvSpPr/>
          <p:nvPr/>
        </p:nvSpPr>
        <p:spPr>
          <a:xfrm>
            <a:off x="793790" y="2660571"/>
            <a:ext cx="3048000"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32</a:t>
            </a:r>
            <a:endParaRPr lang="en-US" sz="4700" dirty="0"/>
          </a:p>
        </p:txBody>
      </p:sp>
      <p:sp>
        <p:nvSpPr>
          <p:cNvPr id="4" name="Text 2"/>
          <p:cNvSpPr/>
          <p:nvPr/>
        </p:nvSpPr>
        <p:spPr>
          <a:xfrm>
            <a:off x="900113" y="35449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Filters C1</a:t>
            </a:r>
            <a:endParaRPr lang="en-US" sz="2200" dirty="0"/>
          </a:p>
        </p:txBody>
      </p:sp>
      <p:sp>
        <p:nvSpPr>
          <p:cNvPr id="5" name="Text 3"/>
          <p:cNvSpPr/>
          <p:nvPr/>
        </p:nvSpPr>
        <p:spPr>
          <a:xfrm>
            <a:off x="793790" y="4035385"/>
            <a:ext cx="3048000"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First Conv2D layer</a:t>
            </a:r>
            <a:endParaRPr lang="en-US" sz="1750" dirty="0"/>
          </a:p>
        </p:txBody>
      </p:sp>
      <p:sp>
        <p:nvSpPr>
          <p:cNvPr id="6" name="Text 4"/>
          <p:cNvSpPr/>
          <p:nvPr/>
        </p:nvSpPr>
        <p:spPr>
          <a:xfrm>
            <a:off x="4125278" y="2660571"/>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64</a:t>
            </a:r>
            <a:endParaRPr lang="en-US" sz="4700" dirty="0"/>
          </a:p>
        </p:txBody>
      </p:sp>
      <p:sp>
        <p:nvSpPr>
          <p:cNvPr id="7" name="Text 5"/>
          <p:cNvSpPr/>
          <p:nvPr/>
        </p:nvSpPr>
        <p:spPr>
          <a:xfrm>
            <a:off x="4231719" y="35449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Filters C2</a:t>
            </a:r>
            <a:endParaRPr lang="en-US" sz="2200" dirty="0"/>
          </a:p>
        </p:txBody>
      </p:sp>
      <p:sp>
        <p:nvSpPr>
          <p:cNvPr id="8" name="Text 6"/>
          <p:cNvSpPr/>
          <p:nvPr/>
        </p:nvSpPr>
        <p:spPr>
          <a:xfrm>
            <a:off x="4125278" y="4035385"/>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Second Conv2D layer</a:t>
            </a:r>
            <a:endParaRPr lang="en-US" sz="1750" dirty="0"/>
          </a:p>
        </p:txBody>
      </p:sp>
      <p:sp>
        <p:nvSpPr>
          <p:cNvPr id="9" name="Text 7"/>
          <p:cNvSpPr/>
          <p:nvPr/>
        </p:nvSpPr>
        <p:spPr>
          <a:xfrm>
            <a:off x="7456884" y="2660571"/>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150</a:t>
            </a:r>
            <a:endParaRPr lang="en-US" sz="4700" dirty="0"/>
          </a:p>
        </p:txBody>
      </p:sp>
      <p:sp>
        <p:nvSpPr>
          <p:cNvPr id="10" name="Text 8"/>
          <p:cNvSpPr/>
          <p:nvPr/>
        </p:nvSpPr>
        <p:spPr>
          <a:xfrm>
            <a:off x="7563326" y="35449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Filters C3</a:t>
            </a:r>
            <a:endParaRPr lang="en-US" sz="2200" dirty="0"/>
          </a:p>
        </p:txBody>
      </p:sp>
      <p:sp>
        <p:nvSpPr>
          <p:cNvPr id="11" name="Text 9"/>
          <p:cNvSpPr/>
          <p:nvPr/>
        </p:nvSpPr>
        <p:spPr>
          <a:xfrm>
            <a:off x="7456884" y="4035385"/>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Third Conv2D layer</a:t>
            </a:r>
            <a:endParaRPr lang="en-US" sz="1750" dirty="0"/>
          </a:p>
        </p:txBody>
      </p:sp>
      <p:sp>
        <p:nvSpPr>
          <p:cNvPr id="12" name="Text 10"/>
          <p:cNvSpPr/>
          <p:nvPr/>
        </p:nvSpPr>
        <p:spPr>
          <a:xfrm>
            <a:off x="10788491" y="2660571"/>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200</a:t>
            </a:r>
            <a:endParaRPr lang="en-US" sz="4700" dirty="0"/>
          </a:p>
        </p:txBody>
      </p:sp>
      <p:sp>
        <p:nvSpPr>
          <p:cNvPr id="13" name="Text 11"/>
          <p:cNvSpPr/>
          <p:nvPr/>
        </p:nvSpPr>
        <p:spPr>
          <a:xfrm>
            <a:off x="10894933" y="35449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Filters C4</a:t>
            </a:r>
            <a:endParaRPr lang="en-US" sz="2200" dirty="0"/>
          </a:p>
        </p:txBody>
      </p:sp>
      <p:sp>
        <p:nvSpPr>
          <p:cNvPr id="14" name="Text 12"/>
          <p:cNvSpPr/>
          <p:nvPr/>
        </p:nvSpPr>
        <p:spPr>
          <a:xfrm>
            <a:off x="10788491" y="4035385"/>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Fourth Conv2D layer</a:t>
            </a:r>
            <a:endParaRPr lang="en-US" sz="1750" dirty="0"/>
          </a:p>
        </p:txBody>
      </p:sp>
      <p:sp>
        <p:nvSpPr>
          <p:cNvPr id="15" name="Text 13"/>
          <p:cNvSpPr/>
          <p:nvPr/>
        </p:nvSpPr>
        <p:spPr>
          <a:xfrm>
            <a:off x="793790" y="4965263"/>
            <a:ext cx="3048000"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128</a:t>
            </a:r>
            <a:endParaRPr lang="en-US" sz="4700" dirty="0"/>
          </a:p>
        </p:txBody>
      </p:sp>
      <p:sp>
        <p:nvSpPr>
          <p:cNvPr id="16" name="Text 14"/>
          <p:cNvSpPr/>
          <p:nvPr/>
        </p:nvSpPr>
        <p:spPr>
          <a:xfrm>
            <a:off x="900113" y="584966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Dense Units</a:t>
            </a:r>
            <a:endParaRPr lang="en-US" sz="2200" dirty="0"/>
          </a:p>
        </p:txBody>
      </p:sp>
      <p:sp>
        <p:nvSpPr>
          <p:cNvPr id="17" name="Text 15"/>
          <p:cNvSpPr/>
          <p:nvPr/>
        </p:nvSpPr>
        <p:spPr>
          <a:xfrm>
            <a:off x="793790" y="6340078"/>
            <a:ext cx="3048000"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Final dense layer</a:t>
            </a:r>
            <a:endParaRPr lang="en-US" sz="1750" dirty="0"/>
          </a:p>
        </p:txBody>
      </p:sp>
      <p:sp>
        <p:nvSpPr>
          <p:cNvPr id="18" name="Text 16"/>
          <p:cNvSpPr/>
          <p:nvPr/>
        </p:nvSpPr>
        <p:spPr>
          <a:xfrm>
            <a:off x="4125278" y="4965263"/>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22.9%</a:t>
            </a:r>
            <a:endParaRPr lang="en-US" sz="4700" dirty="0"/>
          </a:p>
        </p:txBody>
      </p:sp>
      <p:sp>
        <p:nvSpPr>
          <p:cNvPr id="19" name="Text 17"/>
          <p:cNvSpPr/>
          <p:nvPr/>
        </p:nvSpPr>
        <p:spPr>
          <a:xfrm>
            <a:off x="4231719" y="584966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Dropout Rate</a:t>
            </a:r>
            <a:endParaRPr lang="en-US" sz="2200" dirty="0"/>
          </a:p>
        </p:txBody>
      </p:sp>
      <p:sp>
        <p:nvSpPr>
          <p:cNvPr id="20" name="Text 18"/>
          <p:cNvSpPr/>
          <p:nvPr/>
        </p:nvSpPr>
        <p:spPr>
          <a:xfrm>
            <a:off x="4125278" y="6340078"/>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For regularization</a:t>
            </a:r>
            <a:endParaRPr lang="en-US" sz="1750" dirty="0"/>
          </a:p>
        </p:txBody>
      </p:sp>
      <p:sp>
        <p:nvSpPr>
          <p:cNvPr id="21" name="Text 19"/>
          <p:cNvSpPr/>
          <p:nvPr/>
        </p:nvSpPr>
        <p:spPr>
          <a:xfrm>
            <a:off x="7456884" y="4965263"/>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0.0071</a:t>
            </a:r>
            <a:endParaRPr lang="en-US" sz="4700" dirty="0"/>
          </a:p>
        </p:txBody>
      </p:sp>
      <p:sp>
        <p:nvSpPr>
          <p:cNvPr id="22" name="Text 20"/>
          <p:cNvSpPr/>
          <p:nvPr/>
        </p:nvSpPr>
        <p:spPr>
          <a:xfrm>
            <a:off x="7563326" y="584966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L2 Factor</a:t>
            </a:r>
            <a:endParaRPr lang="en-US" sz="2200" dirty="0"/>
          </a:p>
        </p:txBody>
      </p:sp>
      <p:sp>
        <p:nvSpPr>
          <p:cNvPr id="23" name="Text 21"/>
          <p:cNvSpPr/>
          <p:nvPr/>
        </p:nvSpPr>
        <p:spPr>
          <a:xfrm>
            <a:off x="7456884" y="6340078"/>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Weight regularization</a:t>
            </a:r>
            <a:endParaRPr lang="en-US" sz="1750" dirty="0"/>
          </a:p>
        </p:txBody>
      </p:sp>
      <p:sp>
        <p:nvSpPr>
          <p:cNvPr id="24" name="Text 22"/>
          <p:cNvSpPr/>
          <p:nvPr/>
        </p:nvSpPr>
        <p:spPr>
          <a:xfrm>
            <a:off x="10788491" y="4965263"/>
            <a:ext cx="3048119" cy="601028"/>
          </a:xfrm>
          <a:prstGeom prst="rect">
            <a:avLst/>
          </a:prstGeom>
          <a:noFill/>
          <a:ln/>
        </p:spPr>
        <p:txBody>
          <a:bodyPr wrap="none" lIns="0" tIns="0" rIns="0" bIns="0" rtlCol="0" anchor="t"/>
          <a:lstStyle/>
          <a:p>
            <a:pPr marL="0" indent="0" algn="ctr">
              <a:lnSpc>
                <a:spcPts val="4700"/>
              </a:lnSpc>
              <a:buNone/>
            </a:pPr>
            <a:r>
              <a:rPr lang="en-US" sz="4700" dirty="0">
                <a:solidFill>
                  <a:srgbClr val="746558"/>
                </a:solidFill>
                <a:latin typeface="Gelasio Semi Bold" pitchFamily="34" charset="0"/>
                <a:ea typeface="Gelasio Semi Bold" pitchFamily="34" charset="-122"/>
                <a:cs typeface="Gelasio Semi Bold" pitchFamily="34" charset="-120"/>
              </a:rPr>
              <a:t>0.00035</a:t>
            </a:r>
            <a:endParaRPr lang="en-US" sz="4700" dirty="0"/>
          </a:p>
        </p:txBody>
      </p:sp>
      <p:sp>
        <p:nvSpPr>
          <p:cNvPr id="25" name="Text 23"/>
          <p:cNvSpPr/>
          <p:nvPr/>
        </p:nvSpPr>
        <p:spPr>
          <a:xfrm>
            <a:off x="10894933" y="584966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Learning Rate</a:t>
            </a:r>
            <a:endParaRPr lang="en-US" sz="2200" dirty="0"/>
          </a:p>
        </p:txBody>
      </p:sp>
      <p:sp>
        <p:nvSpPr>
          <p:cNvPr id="26" name="Text 24"/>
          <p:cNvSpPr/>
          <p:nvPr/>
        </p:nvSpPr>
        <p:spPr>
          <a:xfrm>
            <a:off x="10788491" y="6340078"/>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For Nadam optimizer</a:t>
            </a:r>
            <a:endParaRPr lang="en-US" sz="17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793790" y="943094"/>
            <a:ext cx="11290816"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11,11'. Defining Callbacks and Compiling the Model</a:t>
            </a:r>
            <a:endParaRPr lang="en-US" sz="3550" dirty="0"/>
          </a:p>
        </p:txBody>
      </p:sp>
      <p:sp>
        <p:nvSpPr>
          <p:cNvPr id="3" name="Text 1"/>
          <p:cNvSpPr/>
          <p:nvPr/>
        </p:nvSpPr>
        <p:spPr>
          <a:xfrm>
            <a:off x="793790" y="1736884"/>
            <a:ext cx="5174218" cy="425291"/>
          </a:xfrm>
          <a:prstGeom prst="rect">
            <a:avLst/>
          </a:prstGeom>
          <a:noFill/>
          <a:ln/>
        </p:spPr>
        <p:txBody>
          <a:bodyPr wrap="none" lIns="0" tIns="0" rIns="0" bIns="0" rtlCol="0" anchor="t"/>
          <a:lstStyle/>
          <a:p>
            <a:pPr marL="0" indent="0" algn="l">
              <a:lnSpc>
                <a:spcPts val="3300"/>
              </a:lnSpc>
              <a:buNone/>
            </a:pPr>
            <a:r>
              <a:rPr lang="en-US" sz="2650" b="1" dirty="0">
                <a:solidFill>
                  <a:srgbClr val="484237"/>
                </a:solidFill>
                <a:latin typeface="Gelasio Semi Bold" pitchFamily="34" charset="0"/>
                <a:ea typeface="Gelasio Semi Bold" pitchFamily="34" charset="-122"/>
                <a:cs typeface="Gelasio Semi Bold" pitchFamily="34" charset="-120"/>
              </a:rPr>
              <a:t>Training Strategy &amp; Callbacks</a:t>
            </a:r>
            <a:endParaRPr lang="en-US" sz="2650" dirty="0"/>
          </a:p>
        </p:txBody>
      </p:sp>
      <p:sp>
        <p:nvSpPr>
          <p:cNvPr id="4" name="Text 2"/>
          <p:cNvSpPr/>
          <p:nvPr/>
        </p:nvSpPr>
        <p:spPr>
          <a:xfrm>
            <a:off x="793790" y="25023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Advanced Callbacks</a:t>
            </a:r>
            <a:endParaRPr lang="en-US" sz="2200" dirty="0"/>
          </a:p>
        </p:txBody>
      </p:sp>
      <p:sp>
        <p:nvSpPr>
          <p:cNvPr id="5" name="Shape 3"/>
          <p:cNvSpPr/>
          <p:nvPr/>
        </p:nvSpPr>
        <p:spPr>
          <a:xfrm>
            <a:off x="793790" y="3196828"/>
            <a:ext cx="6407944" cy="4089678"/>
          </a:xfrm>
          <a:prstGeom prst="roundRect">
            <a:avLst>
              <a:gd name="adj" fmla="val 832"/>
            </a:avLst>
          </a:prstGeom>
          <a:solidFill>
            <a:srgbClr val="F9F6F0"/>
          </a:solidFill>
          <a:ln w="30480">
            <a:solidFill>
              <a:srgbClr val="D4CEC3"/>
            </a:solidFill>
            <a:prstDash val="solid"/>
          </a:ln>
        </p:spPr>
      </p:sp>
      <p:sp>
        <p:nvSpPr>
          <p:cNvPr id="6" name="Text 4"/>
          <p:cNvSpPr/>
          <p:nvPr/>
        </p:nvSpPr>
        <p:spPr>
          <a:xfrm>
            <a:off x="1051084" y="34541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Early Stopping</a:t>
            </a:r>
            <a:endParaRPr lang="en-US" sz="2200" dirty="0"/>
          </a:p>
        </p:txBody>
      </p:sp>
      <p:sp>
        <p:nvSpPr>
          <p:cNvPr id="7" name="Text 5"/>
          <p:cNvSpPr/>
          <p:nvPr/>
        </p:nvSpPr>
        <p:spPr>
          <a:xfrm>
            <a:off x="1051084" y="3944541"/>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Monitored val_loss with patience=</a:t>
            </a:r>
            <a:r>
              <a:rPr lang="en-US" sz="1750" dirty="0">
                <a:solidFill>
                  <a:srgbClr val="808080"/>
                </a:solidFill>
                <a:latin typeface="Gelasio" pitchFamily="34" charset="0"/>
                <a:ea typeface="Gelasio" pitchFamily="34" charset="-122"/>
                <a:cs typeface="Gelasio" pitchFamily="34" charset="-120"/>
              </a:rPr>
              <a:t>15</a:t>
            </a:r>
            <a:endParaRPr lang="en-US" sz="1750" dirty="0"/>
          </a:p>
        </p:txBody>
      </p:sp>
      <p:sp>
        <p:nvSpPr>
          <p:cNvPr id="8" name="Text 6"/>
          <p:cNvSpPr/>
          <p:nvPr/>
        </p:nvSpPr>
        <p:spPr>
          <a:xfrm>
            <a:off x="1051084" y="4443532"/>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Restored best weights automatically</a:t>
            </a:r>
            <a:endParaRPr lang="en-US" sz="1750" dirty="0"/>
          </a:p>
        </p:txBody>
      </p:sp>
      <p:sp>
        <p:nvSpPr>
          <p:cNvPr id="9" name="Text 7"/>
          <p:cNvSpPr/>
          <p:nvPr/>
        </p:nvSpPr>
        <p:spPr>
          <a:xfrm>
            <a:off x="1051084" y="4942523"/>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For main project training </a:t>
            </a:r>
            <a:r>
              <a:rPr lang="en-US" sz="1750" dirty="0">
                <a:solidFill>
                  <a:srgbClr val="4D4D4D"/>
                </a:solidFill>
                <a:latin typeface="Gelasio" pitchFamily="34" charset="0"/>
                <a:ea typeface="Gelasio" pitchFamily="34" charset="-122"/>
                <a:cs typeface="Gelasio" pitchFamily="34" charset="-120"/>
              </a:rPr>
              <a:t>helted have not recognized</a:t>
            </a:r>
            <a:r>
              <a:rPr lang="en-US" sz="1750" dirty="0">
                <a:solidFill>
                  <a:srgbClr val="746558"/>
                </a:solidFill>
                <a:latin typeface="Gelasio" pitchFamily="34" charset="0"/>
                <a:ea typeface="Gelasio" pitchFamily="34" charset="-122"/>
                <a:cs typeface="Gelasio" pitchFamily="34" charset="-120"/>
              </a:rPr>
              <a:t>, best weights from epoch 200</a:t>
            </a:r>
            <a:endParaRPr lang="en-US" sz="1750" dirty="0"/>
          </a:p>
        </p:txBody>
      </p:sp>
      <p:sp>
        <p:nvSpPr>
          <p:cNvPr id="10" name="Text 8"/>
          <p:cNvSpPr/>
          <p:nvPr/>
        </p:nvSpPr>
        <p:spPr>
          <a:xfrm>
            <a:off x="1051084" y="580441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For side project training halted at epoch 189, best weights from epoch 174</a:t>
            </a:r>
            <a:endParaRPr lang="en-US" sz="1750" dirty="0"/>
          </a:p>
        </p:txBody>
      </p:sp>
      <p:sp>
        <p:nvSpPr>
          <p:cNvPr id="11" name="Text 9"/>
          <p:cNvSpPr/>
          <p:nvPr/>
        </p:nvSpPr>
        <p:spPr>
          <a:xfrm>
            <a:off x="1051084" y="6666309"/>
            <a:ext cx="5893356"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2" name="Shape 10"/>
          <p:cNvSpPr/>
          <p:nvPr/>
        </p:nvSpPr>
        <p:spPr>
          <a:xfrm>
            <a:off x="7428548" y="3196828"/>
            <a:ext cx="6408063" cy="4089678"/>
          </a:xfrm>
          <a:prstGeom prst="roundRect">
            <a:avLst>
              <a:gd name="adj" fmla="val 832"/>
            </a:avLst>
          </a:prstGeom>
          <a:solidFill>
            <a:srgbClr val="F9F6F0"/>
          </a:solidFill>
          <a:ln w="30480">
            <a:solidFill>
              <a:srgbClr val="D4CEC3"/>
            </a:solidFill>
            <a:prstDash val="solid"/>
          </a:ln>
        </p:spPr>
      </p:sp>
      <p:sp>
        <p:nvSpPr>
          <p:cNvPr id="13" name="Text 11"/>
          <p:cNvSpPr/>
          <p:nvPr/>
        </p:nvSpPr>
        <p:spPr>
          <a:xfrm>
            <a:off x="7685842" y="3454122"/>
            <a:ext cx="311467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Reduce LR On Plateau</a:t>
            </a:r>
            <a:endParaRPr lang="en-US" sz="2200" dirty="0"/>
          </a:p>
        </p:txBody>
      </p:sp>
      <p:sp>
        <p:nvSpPr>
          <p:cNvPr id="14" name="Text 12"/>
          <p:cNvSpPr/>
          <p:nvPr/>
        </p:nvSpPr>
        <p:spPr>
          <a:xfrm>
            <a:off x="7685842" y="3944541"/>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Monitored val_loss with patience=10</a:t>
            </a:r>
            <a:endParaRPr lang="en-US" sz="1750" dirty="0"/>
          </a:p>
        </p:txBody>
      </p:sp>
      <p:sp>
        <p:nvSpPr>
          <p:cNvPr id="15" name="Text 13"/>
          <p:cNvSpPr/>
          <p:nvPr/>
        </p:nvSpPr>
        <p:spPr>
          <a:xfrm>
            <a:off x="7685842" y="4443532"/>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Reduction factor: 0.1</a:t>
            </a:r>
            <a:endParaRPr lang="en-US" sz="1750" dirty="0"/>
          </a:p>
        </p:txBody>
      </p:sp>
      <p:sp>
        <p:nvSpPr>
          <p:cNvPr id="16" name="Text 14"/>
          <p:cNvSpPr/>
          <p:nvPr/>
        </p:nvSpPr>
        <p:spPr>
          <a:xfrm>
            <a:off x="7685842" y="4942523"/>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Minimum learning rate: 1e-5</a:t>
            </a:r>
            <a:endParaRPr lang="en-US" sz="17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79828"/>
            <a:ext cx="4943237"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12,12'. Model Training</a:t>
            </a:r>
            <a:endParaRPr lang="en-US" sz="3550" dirty="0"/>
          </a:p>
        </p:txBody>
      </p:sp>
      <p:sp>
        <p:nvSpPr>
          <p:cNvPr id="4" name="Text 1"/>
          <p:cNvSpPr/>
          <p:nvPr/>
        </p:nvSpPr>
        <p:spPr>
          <a:xfrm>
            <a:off x="6280190" y="2273618"/>
            <a:ext cx="5605463" cy="425291"/>
          </a:xfrm>
          <a:prstGeom prst="rect">
            <a:avLst/>
          </a:prstGeom>
          <a:noFill/>
          <a:ln/>
        </p:spPr>
        <p:txBody>
          <a:bodyPr wrap="none" lIns="0" tIns="0" rIns="0" bIns="0" rtlCol="0" anchor="t"/>
          <a:lstStyle/>
          <a:p>
            <a:pPr marL="0" indent="0" algn="l">
              <a:lnSpc>
                <a:spcPts val="3300"/>
              </a:lnSpc>
              <a:buNone/>
            </a:pPr>
            <a:r>
              <a:rPr lang="en-US" sz="2650" b="1" dirty="0">
                <a:solidFill>
                  <a:srgbClr val="484237"/>
                </a:solidFill>
                <a:latin typeface="Gelasio Semi Bold" pitchFamily="34" charset="0"/>
                <a:ea typeface="Gelasio Semi Bold" pitchFamily="34" charset="-122"/>
                <a:cs typeface="Gelasio Semi Bold" pitchFamily="34" charset="-120"/>
              </a:rPr>
              <a:t>Training Results &amp; Convergence</a:t>
            </a:r>
            <a:endParaRPr lang="en-US" sz="2650" dirty="0"/>
          </a:p>
        </p:txBody>
      </p:sp>
      <p:sp>
        <p:nvSpPr>
          <p:cNvPr id="5" name="Text 2"/>
          <p:cNvSpPr/>
          <p:nvPr/>
        </p:nvSpPr>
        <p:spPr>
          <a:xfrm>
            <a:off x="6280190" y="3039070"/>
            <a:ext cx="3235881"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Training Configuration</a:t>
            </a:r>
            <a:endParaRPr lang="en-US" sz="2200" dirty="0"/>
          </a:p>
        </p:txBody>
      </p:sp>
      <p:sp>
        <p:nvSpPr>
          <p:cNvPr id="6" name="Text 3"/>
          <p:cNvSpPr/>
          <p:nvPr/>
        </p:nvSpPr>
        <p:spPr>
          <a:xfrm>
            <a:off x="6280190" y="373356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Batch size: 32</a:t>
            </a:r>
            <a:endParaRPr lang="en-US" sz="1750" dirty="0"/>
          </a:p>
        </p:txBody>
      </p:sp>
      <p:sp>
        <p:nvSpPr>
          <p:cNvPr id="7" name="Text 4"/>
          <p:cNvSpPr/>
          <p:nvPr/>
        </p:nvSpPr>
        <p:spPr>
          <a:xfrm>
            <a:off x="6280190" y="417576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epochs: 200</a:t>
            </a:r>
            <a:endParaRPr lang="en-US" sz="1750" dirty="0"/>
          </a:p>
        </p:txBody>
      </p:sp>
      <p:sp>
        <p:nvSpPr>
          <p:cNvPr id="8" name="Text 5"/>
          <p:cNvSpPr/>
          <p:nvPr/>
        </p:nvSpPr>
        <p:spPr>
          <a:xfrm>
            <a:off x="6280190" y="461795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Optimizer: </a:t>
            </a:r>
            <a:endParaRPr lang="en-US" sz="1750" dirty="0"/>
          </a:p>
        </p:txBody>
      </p:sp>
      <p:sp>
        <p:nvSpPr>
          <p:cNvPr id="9" name="Text 6"/>
          <p:cNvSpPr/>
          <p:nvPr/>
        </p:nvSpPr>
        <p:spPr>
          <a:xfrm>
            <a:off x="6280190" y="5060156"/>
            <a:ext cx="75564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Aadam with optimal learning rate (0.00017) (main project)</a:t>
            </a:r>
            <a:endParaRPr lang="en-US" sz="1750" dirty="0"/>
          </a:p>
        </p:txBody>
      </p:sp>
      <p:sp>
        <p:nvSpPr>
          <p:cNvPr id="10" name="Text 7"/>
          <p:cNvSpPr/>
          <p:nvPr/>
        </p:nvSpPr>
        <p:spPr>
          <a:xfrm>
            <a:off x="6280190" y="5502354"/>
            <a:ext cx="75564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Nadam with optimal learning rate (0.00035) (side project)</a:t>
            </a:r>
            <a:endParaRPr lang="en-US" sz="1750" dirty="0"/>
          </a:p>
        </p:txBody>
      </p:sp>
      <p:sp>
        <p:nvSpPr>
          <p:cNvPr id="11" name="Text 8"/>
          <p:cNvSpPr/>
          <p:nvPr/>
        </p:nvSpPr>
        <p:spPr>
          <a:xfrm>
            <a:off x="6280190" y="594455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Loss function: Mean Squared Error</a:t>
            </a:r>
            <a:endParaRPr lang="en-US" sz="1750" dirty="0"/>
          </a:p>
        </p:txBody>
      </p:sp>
      <p:sp>
        <p:nvSpPr>
          <p:cNvPr id="12" name="Text 9"/>
          <p:cNvSpPr/>
          <p:nvPr/>
        </p:nvSpPr>
        <p:spPr>
          <a:xfrm>
            <a:off x="6280190" y="638675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Metrics: MAE, RMSE</a:t>
            </a:r>
            <a:endParaRPr lang="en-US" sz="17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793790" y="764024"/>
            <a:ext cx="9336643"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13. Final Model Evaluation on the Test Set</a:t>
            </a:r>
            <a:endParaRPr lang="en-US" sz="3550" dirty="0"/>
          </a:p>
        </p:txBody>
      </p:sp>
      <p:sp>
        <p:nvSpPr>
          <p:cNvPr id="3" name="Text 1"/>
          <p:cNvSpPr/>
          <p:nvPr/>
        </p:nvSpPr>
        <p:spPr>
          <a:xfrm>
            <a:off x="793790" y="1557814"/>
            <a:ext cx="7800856" cy="425291"/>
          </a:xfrm>
          <a:prstGeom prst="rect">
            <a:avLst/>
          </a:prstGeom>
          <a:noFill/>
          <a:ln/>
        </p:spPr>
        <p:txBody>
          <a:bodyPr wrap="none" lIns="0" tIns="0" rIns="0" bIns="0" rtlCol="0" anchor="t"/>
          <a:lstStyle/>
          <a:p>
            <a:pPr marL="0" indent="0" algn="l">
              <a:lnSpc>
                <a:spcPts val="3300"/>
              </a:lnSpc>
              <a:buNone/>
            </a:pPr>
            <a:r>
              <a:rPr lang="en-US" sz="2650" b="1" dirty="0">
                <a:solidFill>
                  <a:srgbClr val="484237"/>
                </a:solidFill>
                <a:latin typeface="Gelasio Semi Bold" pitchFamily="34" charset="0"/>
                <a:ea typeface="Gelasio Semi Bold" pitchFamily="34" charset="-122"/>
                <a:cs typeface="Gelasio Semi Bold" pitchFamily="34" charset="-120"/>
              </a:rPr>
              <a:t>Main project model Performance on Test Set</a:t>
            </a:r>
            <a:endParaRPr lang="en-US" sz="2650" dirty="0"/>
          </a:p>
        </p:txBody>
      </p:sp>
      <p:sp>
        <p:nvSpPr>
          <p:cNvPr id="4" name="Text 2"/>
          <p:cNvSpPr/>
          <p:nvPr/>
        </p:nvSpPr>
        <p:spPr>
          <a:xfrm>
            <a:off x="793790" y="2691765"/>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D3C5B6"/>
                </a:solidFill>
                <a:latin typeface="Gelasio Semi Bold" pitchFamily="34" charset="0"/>
                <a:ea typeface="Gelasio Semi Bold" pitchFamily="34" charset="-122"/>
                <a:cs typeface="Gelasio Semi Bold" pitchFamily="34" charset="-120"/>
              </a:rPr>
              <a:t>174.89</a:t>
            </a:r>
            <a:endParaRPr lang="en-US" sz="5850" dirty="0"/>
          </a:p>
        </p:txBody>
      </p:sp>
      <p:sp>
        <p:nvSpPr>
          <p:cNvPr id="5" name="Text 3"/>
          <p:cNvSpPr/>
          <p:nvPr/>
        </p:nvSpPr>
        <p:spPr>
          <a:xfrm>
            <a:off x="866418" y="3723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MAE</a:t>
            </a:r>
            <a:endParaRPr lang="en-US" sz="2200" dirty="0"/>
          </a:p>
        </p:txBody>
      </p:sp>
      <p:sp>
        <p:nvSpPr>
          <p:cNvPr id="6" name="Text 4"/>
          <p:cNvSpPr/>
          <p:nvPr/>
        </p:nvSpPr>
        <p:spPr>
          <a:xfrm>
            <a:off x="793790" y="4304705"/>
            <a:ext cx="2980611"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Mean Absolute Error</a:t>
            </a:r>
            <a:endParaRPr lang="en-US" sz="1750" dirty="0"/>
          </a:p>
        </p:txBody>
      </p:sp>
      <p:sp>
        <p:nvSpPr>
          <p:cNvPr id="7" name="Text 5"/>
          <p:cNvSpPr/>
          <p:nvPr/>
        </p:nvSpPr>
        <p:spPr>
          <a:xfrm>
            <a:off x="4057888" y="2691765"/>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D3C5B6"/>
                </a:solidFill>
                <a:latin typeface="Gelasio Semi Bold" pitchFamily="34" charset="0"/>
                <a:ea typeface="Gelasio Semi Bold" pitchFamily="34" charset="-122"/>
                <a:cs typeface="Gelasio Semi Bold" pitchFamily="34" charset="-120"/>
              </a:rPr>
              <a:t>241,136</a:t>
            </a:r>
            <a:endParaRPr lang="en-US" sz="5850" dirty="0"/>
          </a:p>
        </p:txBody>
      </p:sp>
      <p:sp>
        <p:nvSpPr>
          <p:cNvPr id="8" name="Text 6"/>
          <p:cNvSpPr/>
          <p:nvPr/>
        </p:nvSpPr>
        <p:spPr>
          <a:xfrm>
            <a:off x="4130516" y="3723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MSE</a:t>
            </a:r>
            <a:endParaRPr lang="en-US" sz="2200" dirty="0"/>
          </a:p>
        </p:txBody>
      </p:sp>
      <p:sp>
        <p:nvSpPr>
          <p:cNvPr id="9" name="Text 7"/>
          <p:cNvSpPr/>
          <p:nvPr/>
        </p:nvSpPr>
        <p:spPr>
          <a:xfrm>
            <a:off x="4057888" y="4304705"/>
            <a:ext cx="2980611"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Mean Squared Error</a:t>
            </a:r>
            <a:endParaRPr lang="en-US" sz="1750" dirty="0"/>
          </a:p>
        </p:txBody>
      </p:sp>
      <p:sp>
        <p:nvSpPr>
          <p:cNvPr id="10" name="Text 8"/>
          <p:cNvSpPr/>
          <p:nvPr/>
        </p:nvSpPr>
        <p:spPr>
          <a:xfrm>
            <a:off x="793790" y="5234583"/>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D3C5B6"/>
                </a:solidFill>
                <a:latin typeface="Gelasio Semi Bold" pitchFamily="34" charset="0"/>
                <a:ea typeface="Gelasio Semi Bold" pitchFamily="34" charset="-122"/>
                <a:cs typeface="Gelasio Semi Bold" pitchFamily="34" charset="-120"/>
              </a:rPr>
              <a:t>491.06</a:t>
            </a:r>
            <a:endParaRPr lang="en-US" sz="5850" dirty="0"/>
          </a:p>
        </p:txBody>
      </p:sp>
      <p:sp>
        <p:nvSpPr>
          <p:cNvPr id="11" name="Text 9"/>
          <p:cNvSpPr/>
          <p:nvPr/>
        </p:nvSpPr>
        <p:spPr>
          <a:xfrm>
            <a:off x="866418" y="626637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RMSE</a:t>
            </a:r>
            <a:endParaRPr lang="en-US" sz="2200" dirty="0"/>
          </a:p>
        </p:txBody>
      </p:sp>
      <p:sp>
        <p:nvSpPr>
          <p:cNvPr id="12" name="Text 10"/>
          <p:cNvSpPr/>
          <p:nvPr/>
        </p:nvSpPr>
        <p:spPr>
          <a:xfrm>
            <a:off x="793790" y="6847523"/>
            <a:ext cx="2980611"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Root Mean Squared Error</a:t>
            </a:r>
            <a:endParaRPr lang="en-US" sz="1750" dirty="0"/>
          </a:p>
        </p:txBody>
      </p:sp>
      <p:sp>
        <p:nvSpPr>
          <p:cNvPr id="13" name="Text 11"/>
          <p:cNvSpPr/>
          <p:nvPr/>
        </p:nvSpPr>
        <p:spPr>
          <a:xfrm>
            <a:off x="4057888" y="5234583"/>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D3C5B6"/>
                </a:solidFill>
                <a:latin typeface="Gelasio Semi Bold" pitchFamily="34" charset="0"/>
                <a:ea typeface="Gelasio Semi Bold" pitchFamily="34" charset="-122"/>
                <a:cs typeface="Gelasio Semi Bold" pitchFamily="34" charset="-120"/>
              </a:rPr>
              <a:t>0.979</a:t>
            </a:r>
            <a:endParaRPr lang="en-US" sz="5850" dirty="0"/>
          </a:p>
        </p:txBody>
      </p:sp>
      <p:sp>
        <p:nvSpPr>
          <p:cNvPr id="14" name="Text 12"/>
          <p:cNvSpPr/>
          <p:nvPr/>
        </p:nvSpPr>
        <p:spPr>
          <a:xfrm>
            <a:off x="4130516" y="626637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R²</a:t>
            </a:r>
            <a:endParaRPr lang="en-US" sz="2200" dirty="0"/>
          </a:p>
        </p:txBody>
      </p:sp>
      <p:sp>
        <p:nvSpPr>
          <p:cNvPr id="15" name="Text 13"/>
          <p:cNvSpPr/>
          <p:nvPr/>
        </p:nvSpPr>
        <p:spPr>
          <a:xfrm>
            <a:off x="4057888" y="6847523"/>
            <a:ext cx="2980611"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Coefficient of Determination</a:t>
            </a:r>
            <a:endParaRPr lang="en-US" sz="1750" dirty="0"/>
          </a:p>
        </p:txBody>
      </p:sp>
      <p:sp>
        <p:nvSpPr>
          <p:cNvPr id="16" name="Text 14"/>
          <p:cNvSpPr/>
          <p:nvPr/>
        </p:nvSpPr>
        <p:spPr>
          <a:xfrm>
            <a:off x="7599521" y="252734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Our model achieved impressive performance on the completely unseen test set, explaining 97.9% of the variance in the target variables (R²=0.979).</a:t>
            </a:r>
            <a:endParaRPr lang="en-US" sz="1750" dirty="0"/>
          </a:p>
        </p:txBody>
      </p:sp>
      <p:sp>
        <p:nvSpPr>
          <p:cNvPr id="17" name="Text 15"/>
          <p:cNvSpPr/>
          <p:nvPr/>
        </p:nvSpPr>
        <p:spPr>
          <a:xfrm>
            <a:off x="7599521" y="3820120"/>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To generate these metrics, we:</a:t>
            </a:r>
            <a:endParaRPr lang="en-US" sz="1750" dirty="0"/>
          </a:p>
        </p:txBody>
      </p:sp>
      <p:sp>
        <p:nvSpPr>
          <p:cNvPr id="18" name="Text 16"/>
          <p:cNvSpPr/>
          <p:nvPr/>
        </p:nvSpPr>
        <p:spPr>
          <a:xfrm>
            <a:off x="7599521" y="4387096"/>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Made predictions on scaled test inputs</a:t>
            </a:r>
            <a:endParaRPr lang="en-US" sz="1750" dirty="0"/>
          </a:p>
        </p:txBody>
      </p:sp>
      <p:sp>
        <p:nvSpPr>
          <p:cNvPr id="19" name="Text 17"/>
          <p:cNvSpPr/>
          <p:nvPr/>
        </p:nvSpPr>
        <p:spPr>
          <a:xfrm>
            <a:off x="7599521" y="4829294"/>
            <a:ext cx="62447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Applied inverse scaling to convert predictions back to original units</a:t>
            </a:r>
            <a:endParaRPr lang="en-US" sz="1750" dirty="0"/>
          </a:p>
        </p:txBody>
      </p:sp>
      <p:sp>
        <p:nvSpPr>
          <p:cNvPr id="20" name="Text 18"/>
          <p:cNvSpPr/>
          <p:nvPr/>
        </p:nvSpPr>
        <p:spPr>
          <a:xfrm>
            <a:off x="7599521" y="5634395"/>
            <a:ext cx="62447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Calculated standard regression metrics against ground truth</a:t>
            </a:r>
            <a:endParaRPr lang="en-US" sz="1750" dirty="0"/>
          </a:p>
        </p:txBody>
      </p:sp>
      <p:sp>
        <p:nvSpPr>
          <p:cNvPr id="21" name="Text 19"/>
          <p:cNvSpPr/>
          <p:nvPr/>
        </p:nvSpPr>
        <p:spPr>
          <a:xfrm>
            <a:off x="7599521" y="656427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*These metrics has calculated after reverse scaling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7241" y="618530"/>
            <a:ext cx="8197810" cy="702826"/>
          </a:xfrm>
          <a:prstGeom prst="rect">
            <a:avLst/>
          </a:prstGeom>
          <a:noFill/>
          <a:ln/>
        </p:spPr>
        <p:txBody>
          <a:bodyPr wrap="none" lIns="0" tIns="0" rIns="0" bIns="0" rtlCol="0" anchor="t"/>
          <a:lstStyle/>
          <a:p>
            <a:pPr marL="0" indent="0" algn="l">
              <a:lnSpc>
                <a:spcPts val="5500"/>
              </a:lnSpc>
              <a:buNone/>
            </a:pPr>
            <a:r>
              <a:rPr lang="en-US" sz="4400" dirty="0">
                <a:solidFill>
                  <a:srgbClr val="484237"/>
                </a:solidFill>
                <a:latin typeface="Gelasio Semi Bold" pitchFamily="34" charset="0"/>
                <a:ea typeface="Gelasio Semi Bold" pitchFamily="34" charset="-122"/>
                <a:cs typeface="Gelasio Semi Bold" pitchFamily="34" charset="-120"/>
              </a:rPr>
              <a:t>Learning Objectives &amp; Impact</a:t>
            </a:r>
            <a:endParaRPr lang="en-US" sz="4400" dirty="0"/>
          </a:p>
        </p:txBody>
      </p:sp>
      <p:sp>
        <p:nvSpPr>
          <p:cNvPr id="3" name="Text 1"/>
          <p:cNvSpPr/>
          <p:nvPr/>
        </p:nvSpPr>
        <p:spPr>
          <a:xfrm>
            <a:off x="787241" y="1771174"/>
            <a:ext cx="13055918" cy="359807"/>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This project integrates deep learning, image processing, and petroleum engineering principles.</a:t>
            </a:r>
            <a:endParaRPr lang="en-US" sz="1750" dirty="0"/>
          </a:p>
        </p:txBody>
      </p:sp>
      <p:sp>
        <p:nvSpPr>
          <p:cNvPr id="4" name="Shape 2"/>
          <p:cNvSpPr/>
          <p:nvPr/>
        </p:nvSpPr>
        <p:spPr>
          <a:xfrm>
            <a:off x="787241" y="2383988"/>
            <a:ext cx="6415445" cy="2195751"/>
          </a:xfrm>
          <a:prstGeom prst="roundRect">
            <a:avLst>
              <a:gd name="adj" fmla="val 1537"/>
            </a:avLst>
          </a:prstGeom>
          <a:solidFill>
            <a:srgbClr val="EEE8DD"/>
          </a:solidFill>
          <a:ln/>
        </p:spPr>
      </p:sp>
      <p:sp>
        <p:nvSpPr>
          <p:cNvPr id="5" name="Shape 3"/>
          <p:cNvSpPr/>
          <p:nvPr/>
        </p:nvSpPr>
        <p:spPr>
          <a:xfrm>
            <a:off x="1012150" y="2608898"/>
            <a:ext cx="674846" cy="674846"/>
          </a:xfrm>
          <a:prstGeom prst="roundRect">
            <a:avLst>
              <a:gd name="adj" fmla="val 13548403"/>
            </a:avLst>
          </a:prstGeom>
          <a:solidFill>
            <a:srgbClr val="D3C5B6"/>
          </a:solidFill>
          <a:ln/>
        </p:spPr>
      </p:sp>
      <p:pic>
        <p:nvPicPr>
          <p:cNvPr id="6" name="Image 0" descr="preencoded.png"/>
          <p:cNvPicPr>
            <a:picLocks noChangeAspect="1"/>
          </p:cNvPicPr>
          <p:nvPr/>
        </p:nvPicPr>
        <p:blipFill>
          <a:blip r:embed="rId3"/>
          <a:stretch>
            <a:fillRect/>
          </a:stretch>
        </p:blipFill>
        <p:spPr>
          <a:xfrm>
            <a:off x="1197769" y="2756535"/>
            <a:ext cx="303609" cy="379571"/>
          </a:xfrm>
          <a:prstGeom prst="rect">
            <a:avLst/>
          </a:prstGeom>
        </p:spPr>
      </p:pic>
      <p:sp>
        <p:nvSpPr>
          <p:cNvPr id="7" name="Text 4"/>
          <p:cNvSpPr/>
          <p:nvPr/>
        </p:nvSpPr>
        <p:spPr>
          <a:xfrm>
            <a:off x="1012150" y="3508653"/>
            <a:ext cx="2992993" cy="351472"/>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Hands-on Experience</a:t>
            </a:r>
            <a:endParaRPr lang="en-US" sz="2200" dirty="0"/>
          </a:p>
        </p:txBody>
      </p:sp>
      <p:sp>
        <p:nvSpPr>
          <p:cNvPr id="8" name="Text 5"/>
          <p:cNvSpPr/>
          <p:nvPr/>
        </p:nvSpPr>
        <p:spPr>
          <a:xfrm>
            <a:off x="1012150" y="3995023"/>
            <a:ext cx="5965627" cy="359807"/>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Gain practical experience with proxy modeling techniques.</a:t>
            </a:r>
            <a:endParaRPr lang="en-US" sz="1750" dirty="0"/>
          </a:p>
        </p:txBody>
      </p:sp>
      <p:sp>
        <p:nvSpPr>
          <p:cNvPr id="9" name="Shape 6"/>
          <p:cNvSpPr/>
          <p:nvPr/>
        </p:nvSpPr>
        <p:spPr>
          <a:xfrm>
            <a:off x="7427595" y="2383988"/>
            <a:ext cx="6415564" cy="2195751"/>
          </a:xfrm>
          <a:prstGeom prst="roundRect">
            <a:avLst>
              <a:gd name="adj" fmla="val 1537"/>
            </a:avLst>
          </a:prstGeom>
          <a:solidFill>
            <a:srgbClr val="EEE8DD"/>
          </a:solidFill>
          <a:ln/>
        </p:spPr>
      </p:sp>
      <p:sp>
        <p:nvSpPr>
          <p:cNvPr id="10" name="Shape 7"/>
          <p:cNvSpPr/>
          <p:nvPr/>
        </p:nvSpPr>
        <p:spPr>
          <a:xfrm>
            <a:off x="7652504" y="2608898"/>
            <a:ext cx="674846" cy="674846"/>
          </a:xfrm>
          <a:prstGeom prst="roundRect">
            <a:avLst>
              <a:gd name="adj" fmla="val 13548403"/>
            </a:avLst>
          </a:prstGeom>
          <a:solidFill>
            <a:srgbClr val="D3C5B6"/>
          </a:solidFill>
          <a:ln/>
        </p:spPr>
      </p:sp>
      <p:pic>
        <p:nvPicPr>
          <p:cNvPr id="11" name="Image 1" descr="preencoded.png"/>
          <p:cNvPicPr>
            <a:picLocks noChangeAspect="1"/>
          </p:cNvPicPr>
          <p:nvPr/>
        </p:nvPicPr>
        <p:blipFill>
          <a:blip r:embed="rId4"/>
          <a:stretch>
            <a:fillRect/>
          </a:stretch>
        </p:blipFill>
        <p:spPr>
          <a:xfrm>
            <a:off x="7838123" y="2756535"/>
            <a:ext cx="303609" cy="379571"/>
          </a:xfrm>
          <a:prstGeom prst="rect">
            <a:avLst/>
          </a:prstGeom>
        </p:spPr>
      </p:pic>
      <p:sp>
        <p:nvSpPr>
          <p:cNvPr id="12" name="Text 8"/>
          <p:cNvSpPr/>
          <p:nvPr/>
        </p:nvSpPr>
        <p:spPr>
          <a:xfrm>
            <a:off x="7652504" y="3508653"/>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Multi-modal Data</a:t>
            </a:r>
            <a:endParaRPr lang="en-US" sz="2200" dirty="0"/>
          </a:p>
        </p:txBody>
      </p:sp>
      <p:sp>
        <p:nvSpPr>
          <p:cNvPr id="13" name="Text 9"/>
          <p:cNvSpPr/>
          <p:nvPr/>
        </p:nvSpPr>
        <p:spPr>
          <a:xfrm>
            <a:off x="7652504" y="3995023"/>
            <a:ext cx="5965746" cy="359807"/>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Handle image and scalar inputs in neural networks.</a:t>
            </a:r>
            <a:endParaRPr lang="en-US" sz="1750" dirty="0"/>
          </a:p>
        </p:txBody>
      </p:sp>
      <p:sp>
        <p:nvSpPr>
          <p:cNvPr id="14" name="Shape 10"/>
          <p:cNvSpPr/>
          <p:nvPr/>
        </p:nvSpPr>
        <p:spPr>
          <a:xfrm>
            <a:off x="787241" y="4804648"/>
            <a:ext cx="6415445" cy="2195751"/>
          </a:xfrm>
          <a:prstGeom prst="roundRect">
            <a:avLst>
              <a:gd name="adj" fmla="val 1537"/>
            </a:avLst>
          </a:prstGeom>
          <a:solidFill>
            <a:srgbClr val="EEE8DD"/>
          </a:solidFill>
          <a:ln/>
        </p:spPr>
      </p:sp>
      <p:sp>
        <p:nvSpPr>
          <p:cNvPr id="15" name="Shape 11"/>
          <p:cNvSpPr/>
          <p:nvPr/>
        </p:nvSpPr>
        <p:spPr>
          <a:xfrm>
            <a:off x="1012150" y="5029557"/>
            <a:ext cx="674846" cy="674846"/>
          </a:xfrm>
          <a:prstGeom prst="roundRect">
            <a:avLst>
              <a:gd name="adj" fmla="val 13548403"/>
            </a:avLst>
          </a:prstGeom>
          <a:solidFill>
            <a:srgbClr val="D3C5B6"/>
          </a:solidFill>
          <a:ln/>
        </p:spPr>
      </p:sp>
      <p:pic>
        <p:nvPicPr>
          <p:cNvPr id="16" name="Image 2" descr="preencoded.png"/>
          <p:cNvPicPr>
            <a:picLocks noChangeAspect="1"/>
          </p:cNvPicPr>
          <p:nvPr/>
        </p:nvPicPr>
        <p:blipFill>
          <a:blip r:embed="rId5"/>
          <a:stretch>
            <a:fillRect/>
          </a:stretch>
        </p:blipFill>
        <p:spPr>
          <a:xfrm>
            <a:off x="1197769" y="5177195"/>
            <a:ext cx="303609" cy="379571"/>
          </a:xfrm>
          <a:prstGeom prst="rect">
            <a:avLst/>
          </a:prstGeom>
        </p:spPr>
      </p:pic>
      <p:sp>
        <p:nvSpPr>
          <p:cNvPr id="17" name="Text 12"/>
          <p:cNvSpPr/>
          <p:nvPr/>
        </p:nvSpPr>
        <p:spPr>
          <a:xfrm>
            <a:off x="1012150" y="5929313"/>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Practical Challenges</a:t>
            </a:r>
            <a:endParaRPr lang="en-US" sz="2200" dirty="0"/>
          </a:p>
        </p:txBody>
      </p:sp>
      <p:sp>
        <p:nvSpPr>
          <p:cNvPr id="18" name="Text 13"/>
          <p:cNvSpPr/>
          <p:nvPr/>
        </p:nvSpPr>
        <p:spPr>
          <a:xfrm>
            <a:off x="1012150" y="6415683"/>
            <a:ext cx="5965627" cy="359807"/>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Understand ML solution development for engineering.</a:t>
            </a:r>
            <a:endParaRPr lang="en-US" sz="1750" dirty="0"/>
          </a:p>
        </p:txBody>
      </p:sp>
      <p:sp>
        <p:nvSpPr>
          <p:cNvPr id="19" name="Shape 14"/>
          <p:cNvSpPr/>
          <p:nvPr/>
        </p:nvSpPr>
        <p:spPr>
          <a:xfrm>
            <a:off x="7427595" y="4804648"/>
            <a:ext cx="6415564" cy="2195751"/>
          </a:xfrm>
          <a:prstGeom prst="roundRect">
            <a:avLst>
              <a:gd name="adj" fmla="val 1537"/>
            </a:avLst>
          </a:prstGeom>
          <a:solidFill>
            <a:srgbClr val="EEE8DD"/>
          </a:solidFill>
          <a:ln/>
        </p:spPr>
      </p:sp>
      <p:sp>
        <p:nvSpPr>
          <p:cNvPr id="20" name="Shape 15"/>
          <p:cNvSpPr/>
          <p:nvPr/>
        </p:nvSpPr>
        <p:spPr>
          <a:xfrm>
            <a:off x="7652504" y="5029557"/>
            <a:ext cx="674846" cy="674846"/>
          </a:xfrm>
          <a:prstGeom prst="roundRect">
            <a:avLst>
              <a:gd name="adj" fmla="val 13548403"/>
            </a:avLst>
          </a:prstGeom>
          <a:solidFill>
            <a:srgbClr val="D3C5B6"/>
          </a:solidFill>
          <a:ln/>
        </p:spPr>
      </p:sp>
      <p:pic>
        <p:nvPicPr>
          <p:cNvPr id="21" name="Image 3" descr="preencoded.png"/>
          <p:cNvPicPr>
            <a:picLocks noChangeAspect="1"/>
          </p:cNvPicPr>
          <p:nvPr/>
        </p:nvPicPr>
        <p:blipFill>
          <a:blip r:embed="rId6"/>
          <a:stretch>
            <a:fillRect/>
          </a:stretch>
        </p:blipFill>
        <p:spPr>
          <a:xfrm>
            <a:off x="7838123" y="5177195"/>
            <a:ext cx="303609" cy="379571"/>
          </a:xfrm>
          <a:prstGeom prst="rect">
            <a:avLst/>
          </a:prstGeom>
        </p:spPr>
      </p:pic>
      <p:sp>
        <p:nvSpPr>
          <p:cNvPr id="22" name="Text 16"/>
          <p:cNvSpPr/>
          <p:nvPr/>
        </p:nvSpPr>
        <p:spPr>
          <a:xfrm>
            <a:off x="7652504" y="5929313"/>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Problem Solving</a:t>
            </a:r>
            <a:endParaRPr lang="en-US" sz="2200" dirty="0"/>
          </a:p>
        </p:txBody>
      </p:sp>
      <p:sp>
        <p:nvSpPr>
          <p:cNvPr id="23" name="Text 17"/>
          <p:cNvSpPr/>
          <p:nvPr/>
        </p:nvSpPr>
        <p:spPr>
          <a:xfrm>
            <a:off x="7652504" y="6415683"/>
            <a:ext cx="5965746" cy="359807"/>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Leverage cutting-edge techniques for real-world problems.</a:t>
            </a:r>
            <a:endParaRPr lang="en-US" sz="1750" dirty="0"/>
          </a:p>
        </p:txBody>
      </p:sp>
      <p:sp>
        <p:nvSpPr>
          <p:cNvPr id="24" name="Text 18"/>
          <p:cNvSpPr/>
          <p:nvPr/>
        </p:nvSpPr>
        <p:spPr>
          <a:xfrm>
            <a:off x="787241" y="7253407"/>
            <a:ext cx="13055918" cy="359807"/>
          </a:xfrm>
          <a:prstGeom prst="rect">
            <a:avLst/>
          </a:prstGeom>
          <a:noFill/>
          <a:ln/>
        </p:spPr>
        <p:txBody>
          <a:bodyPr wrap="none" lIns="0" tIns="0" rIns="0" bIns="0" rtlCol="0" anchor="t"/>
          <a:lstStyle/>
          <a:p>
            <a:pPr marL="0" indent="0" algn="ctr">
              <a:lnSpc>
                <a:spcPts val="2800"/>
              </a:lnSpc>
              <a:buNone/>
            </a:pPr>
            <a:r>
              <a:rPr lang="en-US" sz="1750" dirty="0">
                <a:solidFill>
                  <a:srgbClr val="746558"/>
                </a:solidFill>
                <a:latin typeface="Gelasio" pitchFamily="34" charset="0"/>
                <a:ea typeface="Gelasio" pitchFamily="34" charset="-122"/>
                <a:cs typeface="Gelasio" pitchFamily="34" charset="-120"/>
              </a:rPr>
              <a:t>Successful completion bridges advanced machine learning with practical engineering applications.</a:t>
            </a:r>
            <a:endParaRPr lang="en-US" sz="17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793790" y="764024"/>
            <a:ext cx="9451062"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13'. Final Model Evaluation on the Test Set</a:t>
            </a:r>
            <a:endParaRPr lang="en-US" sz="3550" dirty="0"/>
          </a:p>
        </p:txBody>
      </p:sp>
      <p:sp>
        <p:nvSpPr>
          <p:cNvPr id="3" name="Text 1"/>
          <p:cNvSpPr/>
          <p:nvPr/>
        </p:nvSpPr>
        <p:spPr>
          <a:xfrm>
            <a:off x="793790" y="1557814"/>
            <a:ext cx="7656195" cy="425291"/>
          </a:xfrm>
          <a:prstGeom prst="rect">
            <a:avLst/>
          </a:prstGeom>
          <a:noFill/>
          <a:ln/>
        </p:spPr>
        <p:txBody>
          <a:bodyPr wrap="none" lIns="0" tIns="0" rIns="0" bIns="0" rtlCol="0" anchor="t"/>
          <a:lstStyle/>
          <a:p>
            <a:pPr marL="0" indent="0" algn="l">
              <a:lnSpc>
                <a:spcPts val="3300"/>
              </a:lnSpc>
              <a:buNone/>
            </a:pPr>
            <a:r>
              <a:rPr lang="en-US" sz="2650" b="1" dirty="0">
                <a:solidFill>
                  <a:srgbClr val="484237"/>
                </a:solidFill>
                <a:latin typeface="Gelasio Semi Bold" pitchFamily="34" charset="0"/>
                <a:ea typeface="Gelasio Semi Bold" pitchFamily="34" charset="-122"/>
                <a:cs typeface="Gelasio Semi Bold" pitchFamily="34" charset="-120"/>
              </a:rPr>
              <a:t>Side project model Performance on Test Set</a:t>
            </a:r>
            <a:endParaRPr lang="en-US" sz="2650" dirty="0"/>
          </a:p>
        </p:txBody>
      </p:sp>
      <p:sp>
        <p:nvSpPr>
          <p:cNvPr id="4" name="Text 2"/>
          <p:cNvSpPr/>
          <p:nvPr/>
        </p:nvSpPr>
        <p:spPr>
          <a:xfrm>
            <a:off x="793790" y="2691765"/>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D3C5B6"/>
                </a:solidFill>
                <a:latin typeface="Gelasio Semi Bold" pitchFamily="34" charset="0"/>
                <a:ea typeface="Gelasio Semi Bold" pitchFamily="34" charset="-122"/>
                <a:cs typeface="Gelasio Semi Bold" pitchFamily="34" charset="-120"/>
              </a:rPr>
              <a:t>82.10</a:t>
            </a:r>
            <a:endParaRPr lang="en-US" sz="5850" dirty="0"/>
          </a:p>
        </p:txBody>
      </p:sp>
      <p:sp>
        <p:nvSpPr>
          <p:cNvPr id="5" name="Text 3"/>
          <p:cNvSpPr/>
          <p:nvPr/>
        </p:nvSpPr>
        <p:spPr>
          <a:xfrm>
            <a:off x="866418" y="3723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MAE</a:t>
            </a:r>
            <a:endParaRPr lang="en-US" sz="2200" dirty="0"/>
          </a:p>
        </p:txBody>
      </p:sp>
      <p:sp>
        <p:nvSpPr>
          <p:cNvPr id="6" name="Text 4"/>
          <p:cNvSpPr/>
          <p:nvPr/>
        </p:nvSpPr>
        <p:spPr>
          <a:xfrm>
            <a:off x="793790" y="4304705"/>
            <a:ext cx="2980611"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Mean Absolute Error</a:t>
            </a:r>
            <a:endParaRPr lang="en-US" sz="1750" dirty="0"/>
          </a:p>
        </p:txBody>
      </p:sp>
      <p:sp>
        <p:nvSpPr>
          <p:cNvPr id="7" name="Text 5"/>
          <p:cNvSpPr/>
          <p:nvPr/>
        </p:nvSpPr>
        <p:spPr>
          <a:xfrm>
            <a:off x="4057888" y="2691765"/>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D3C5B6"/>
                </a:solidFill>
                <a:latin typeface="Gelasio Semi Bold" pitchFamily="34" charset="0"/>
                <a:ea typeface="Gelasio Semi Bold" pitchFamily="34" charset="-122"/>
                <a:cs typeface="Gelasio Semi Bold" pitchFamily="34" charset="-120"/>
              </a:rPr>
              <a:t>35,819</a:t>
            </a:r>
            <a:endParaRPr lang="en-US" sz="5850" dirty="0"/>
          </a:p>
        </p:txBody>
      </p:sp>
      <p:sp>
        <p:nvSpPr>
          <p:cNvPr id="8" name="Text 6"/>
          <p:cNvSpPr/>
          <p:nvPr/>
        </p:nvSpPr>
        <p:spPr>
          <a:xfrm>
            <a:off x="4130516" y="3723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MSE</a:t>
            </a:r>
            <a:endParaRPr lang="en-US" sz="2200" dirty="0"/>
          </a:p>
        </p:txBody>
      </p:sp>
      <p:sp>
        <p:nvSpPr>
          <p:cNvPr id="9" name="Text 7"/>
          <p:cNvSpPr/>
          <p:nvPr/>
        </p:nvSpPr>
        <p:spPr>
          <a:xfrm>
            <a:off x="4057888" y="4304705"/>
            <a:ext cx="2980611"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Mean Squared Error</a:t>
            </a:r>
            <a:endParaRPr lang="en-US" sz="1750" dirty="0"/>
          </a:p>
        </p:txBody>
      </p:sp>
      <p:sp>
        <p:nvSpPr>
          <p:cNvPr id="10" name="Text 8"/>
          <p:cNvSpPr/>
          <p:nvPr/>
        </p:nvSpPr>
        <p:spPr>
          <a:xfrm>
            <a:off x="793790" y="5234583"/>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D3C5B6"/>
                </a:solidFill>
                <a:latin typeface="Gelasio Semi Bold" pitchFamily="34" charset="0"/>
                <a:ea typeface="Gelasio Semi Bold" pitchFamily="34" charset="-122"/>
                <a:cs typeface="Gelasio Semi Bold" pitchFamily="34" charset="-120"/>
              </a:rPr>
              <a:t>189.26</a:t>
            </a:r>
            <a:endParaRPr lang="en-US" sz="5850" dirty="0"/>
          </a:p>
        </p:txBody>
      </p:sp>
      <p:sp>
        <p:nvSpPr>
          <p:cNvPr id="11" name="Text 9"/>
          <p:cNvSpPr/>
          <p:nvPr/>
        </p:nvSpPr>
        <p:spPr>
          <a:xfrm>
            <a:off x="866418" y="626637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RMSE</a:t>
            </a:r>
            <a:endParaRPr lang="en-US" sz="2200" dirty="0"/>
          </a:p>
        </p:txBody>
      </p:sp>
      <p:sp>
        <p:nvSpPr>
          <p:cNvPr id="12" name="Text 10"/>
          <p:cNvSpPr/>
          <p:nvPr/>
        </p:nvSpPr>
        <p:spPr>
          <a:xfrm>
            <a:off x="793790" y="6847523"/>
            <a:ext cx="2980611"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Root Mean Squared Error</a:t>
            </a:r>
            <a:endParaRPr lang="en-US" sz="1750" dirty="0"/>
          </a:p>
        </p:txBody>
      </p:sp>
      <p:sp>
        <p:nvSpPr>
          <p:cNvPr id="13" name="Text 11"/>
          <p:cNvSpPr/>
          <p:nvPr/>
        </p:nvSpPr>
        <p:spPr>
          <a:xfrm>
            <a:off x="4057888" y="5234583"/>
            <a:ext cx="2980611" cy="748427"/>
          </a:xfrm>
          <a:prstGeom prst="rect">
            <a:avLst/>
          </a:prstGeom>
          <a:noFill/>
          <a:ln/>
        </p:spPr>
        <p:txBody>
          <a:bodyPr wrap="none" lIns="0" tIns="0" rIns="0" bIns="0" rtlCol="0" anchor="t"/>
          <a:lstStyle/>
          <a:p>
            <a:pPr marL="0" indent="0" algn="ctr">
              <a:lnSpc>
                <a:spcPts val="5850"/>
              </a:lnSpc>
              <a:buNone/>
            </a:pPr>
            <a:r>
              <a:rPr lang="en-US" sz="5850" dirty="0">
                <a:solidFill>
                  <a:srgbClr val="D3C5B6"/>
                </a:solidFill>
                <a:latin typeface="Gelasio Semi Bold" pitchFamily="34" charset="0"/>
                <a:ea typeface="Gelasio Semi Bold" pitchFamily="34" charset="-122"/>
                <a:cs typeface="Gelasio Semi Bold" pitchFamily="34" charset="-120"/>
              </a:rPr>
              <a:t>0.933</a:t>
            </a:r>
            <a:endParaRPr lang="en-US" sz="5850" dirty="0"/>
          </a:p>
        </p:txBody>
      </p:sp>
      <p:sp>
        <p:nvSpPr>
          <p:cNvPr id="14" name="Text 12"/>
          <p:cNvSpPr/>
          <p:nvPr/>
        </p:nvSpPr>
        <p:spPr>
          <a:xfrm>
            <a:off x="4130516" y="626637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R²</a:t>
            </a:r>
            <a:endParaRPr lang="en-US" sz="2200" dirty="0"/>
          </a:p>
        </p:txBody>
      </p:sp>
      <p:sp>
        <p:nvSpPr>
          <p:cNvPr id="15" name="Text 13"/>
          <p:cNvSpPr/>
          <p:nvPr/>
        </p:nvSpPr>
        <p:spPr>
          <a:xfrm>
            <a:off x="4057888" y="6847523"/>
            <a:ext cx="2980611"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Coefficient of Determination</a:t>
            </a:r>
            <a:endParaRPr lang="en-US" sz="1750" dirty="0"/>
          </a:p>
        </p:txBody>
      </p:sp>
      <p:sp>
        <p:nvSpPr>
          <p:cNvPr id="16" name="Text 14"/>
          <p:cNvSpPr/>
          <p:nvPr/>
        </p:nvSpPr>
        <p:spPr>
          <a:xfrm>
            <a:off x="7599521" y="252734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Our model achieved impressive performance on the completely unseen test set, explaining 93.3% of the variance in the target variables (R²=0.933).</a:t>
            </a:r>
            <a:endParaRPr lang="en-US" sz="1750" dirty="0"/>
          </a:p>
        </p:txBody>
      </p:sp>
      <p:sp>
        <p:nvSpPr>
          <p:cNvPr id="17" name="Text 15"/>
          <p:cNvSpPr/>
          <p:nvPr/>
        </p:nvSpPr>
        <p:spPr>
          <a:xfrm>
            <a:off x="7599521" y="3820120"/>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To generate these metrics, we:</a:t>
            </a:r>
            <a:endParaRPr lang="en-US" sz="1750" dirty="0"/>
          </a:p>
        </p:txBody>
      </p:sp>
      <p:sp>
        <p:nvSpPr>
          <p:cNvPr id="18" name="Text 16"/>
          <p:cNvSpPr/>
          <p:nvPr/>
        </p:nvSpPr>
        <p:spPr>
          <a:xfrm>
            <a:off x="7599521" y="4387096"/>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Made predictions on scaled test inputs</a:t>
            </a:r>
            <a:endParaRPr lang="en-US" sz="1750" dirty="0"/>
          </a:p>
        </p:txBody>
      </p:sp>
      <p:sp>
        <p:nvSpPr>
          <p:cNvPr id="19" name="Text 17"/>
          <p:cNvSpPr/>
          <p:nvPr/>
        </p:nvSpPr>
        <p:spPr>
          <a:xfrm>
            <a:off x="7599521" y="4829294"/>
            <a:ext cx="62447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Applied inverse scaling to convert predictions back to original units</a:t>
            </a:r>
            <a:endParaRPr lang="en-US" sz="1750" dirty="0"/>
          </a:p>
        </p:txBody>
      </p:sp>
      <p:sp>
        <p:nvSpPr>
          <p:cNvPr id="20" name="Text 18"/>
          <p:cNvSpPr/>
          <p:nvPr/>
        </p:nvSpPr>
        <p:spPr>
          <a:xfrm>
            <a:off x="7599521" y="5634395"/>
            <a:ext cx="62447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Calculated standard regression metrics against ground truth</a:t>
            </a:r>
            <a:endParaRPr lang="en-US" sz="1750" dirty="0"/>
          </a:p>
        </p:txBody>
      </p:sp>
      <p:sp>
        <p:nvSpPr>
          <p:cNvPr id="21" name="Text 19"/>
          <p:cNvSpPr/>
          <p:nvPr/>
        </p:nvSpPr>
        <p:spPr>
          <a:xfrm>
            <a:off x="7599521" y="656427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*These metrics has calculated after reverse scaling</a:t>
            </a:r>
            <a:endParaRPr lang="en-US" sz="17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Text 0"/>
          <p:cNvSpPr/>
          <p:nvPr/>
        </p:nvSpPr>
        <p:spPr>
          <a:xfrm>
            <a:off x="650915" y="511373"/>
            <a:ext cx="5809178" cy="464939"/>
          </a:xfrm>
          <a:prstGeom prst="rect">
            <a:avLst/>
          </a:prstGeom>
          <a:noFill/>
          <a:ln/>
        </p:spPr>
        <p:txBody>
          <a:bodyPr wrap="none" lIns="0" tIns="0" rIns="0" bIns="0" rtlCol="0" anchor="t"/>
          <a:lstStyle/>
          <a:p>
            <a:pPr marL="0" indent="0" algn="l">
              <a:lnSpc>
                <a:spcPts val="3650"/>
              </a:lnSpc>
              <a:buNone/>
            </a:pPr>
            <a:r>
              <a:rPr lang="en-US" sz="2900" dirty="0">
                <a:solidFill>
                  <a:srgbClr val="484237"/>
                </a:solidFill>
                <a:latin typeface="Gelasio Semi Bold" pitchFamily="34" charset="0"/>
                <a:ea typeface="Gelasio Semi Bold" pitchFamily="34" charset="-122"/>
                <a:cs typeface="Gelasio Semi Bold" pitchFamily="34" charset="-120"/>
              </a:rPr>
              <a:t>14. Visualizing Training History</a:t>
            </a:r>
            <a:endParaRPr lang="en-US" sz="2900" dirty="0"/>
          </a:p>
        </p:txBody>
      </p:sp>
      <p:sp>
        <p:nvSpPr>
          <p:cNvPr id="3" name="Text 1"/>
          <p:cNvSpPr/>
          <p:nvPr/>
        </p:nvSpPr>
        <p:spPr>
          <a:xfrm>
            <a:off x="650915" y="1371481"/>
            <a:ext cx="4021574" cy="348615"/>
          </a:xfrm>
          <a:prstGeom prst="rect">
            <a:avLst/>
          </a:prstGeom>
          <a:noFill/>
          <a:ln/>
        </p:spPr>
        <p:txBody>
          <a:bodyPr wrap="none" lIns="0" tIns="0" rIns="0" bIns="0" rtlCol="0" anchor="t"/>
          <a:lstStyle/>
          <a:p>
            <a:pPr marL="0" indent="0" algn="l">
              <a:lnSpc>
                <a:spcPts val="2700"/>
              </a:lnSpc>
              <a:buNone/>
            </a:pPr>
            <a:r>
              <a:rPr lang="en-US" sz="2150" dirty="0">
                <a:solidFill>
                  <a:srgbClr val="484237"/>
                </a:solidFill>
                <a:latin typeface="Gelasio Semi Bold" pitchFamily="34" charset="0"/>
                <a:ea typeface="Gelasio Semi Bold" pitchFamily="34" charset="-122"/>
                <a:cs typeface="Gelasio Semi Bold" pitchFamily="34" charset="-120"/>
              </a:rPr>
              <a:t>Loss function of main project</a:t>
            </a:r>
            <a:endParaRPr lang="en-US" sz="2150" dirty="0"/>
          </a:p>
        </p:txBody>
      </p:sp>
      <p:pic>
        <p:nvPicPr>
          <p:cNvPr id="4" name="Image 0" descr="preencoded.png"/>
          <p:cNvPicPr>
            <a:picLocks noChangeAspect="1"/>
          </p:cNvPicPr>
          <p:nvPr/>
        </p:nvPicPr>
        <p:blipFill>
          <a:blip r:embed="rId3"/>
          <a:stretch>
            <a:fillRect/>
          </a:stretch>
        </p:blipFill>
        <p:spPr>
          <a:xfrm>
            <a:off x="650915" y="1929289"/>
            <a:ext cx="7126486" cy="5693569"/>
          </a:xfrm>
          <a:prstGeom prst="rect">
            <a:avLst/>
          </a:prstGeom>
        </p:spPr>
      </p:pic>
      <p:sp>
        <p:nvSpPr>
          <p:cNvPr id="5" name="Text 2"/>
          <p:cNvSpPr/>
          <p:nvPr/>
        </p:nvSpPr>
        <p:spPr>
          <a:xfrm>
            <a:off x="650915" y="7832050"/>
            <a:ext cx="7126486" cy="297537"/>
          </a:xfrm>
          <a:prstGeom prst="rect">
            <a:avLst/>
          </a:prstGeom>
          <a:noFill/>
          <a:ln/>
        </p:spPr>
        <p:txBody>
          <a:bodyPr wrap="none" lIns="0" tIns="0" rIns="0" bIns="0" rtlCol="0" anchor="t"/>
          <a:lstStyle/>
          <a:p>
            <a:pPr marL="0" indent="0" algn="l">
              <a:lnSpc>
                <a:spcPts val="2300"/>
              </a:lnSpc>
              <a:buNone/>
            </a:pPr>
            <a:endParaRPr lang="en-US" sz="1450" dirty="0"/>
          </a:p>
        </p:txBody>
      </p:sp>
      <p:sp>
        <p:nvSpPr>
          <p:cNvPr id="6" name="Text 3"/>
          <p:cNvSpPr/>
          <p:nvPr/>
        </p:nvSpPr>
        <p:spPr>
          <a:xfrm>
            <a:off x="8238649" y="1352788"/>
            <a:ext cx="5748338" cy="297537"/>
          </a:xfrm>
          <a:prstGeom prst="rect">
            <a:avLst/>
          </a:prstGeom>
          <a:noFill/>
          <a:ln/>
        </p:spPr>
        <p:txBody>
          <a:bodyPr wrap="non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The training process exhibited excellent convergence characteristics:</a:t>
            </a:r>
            <a:endParaRPr lang="en-US" sz="1450" dirty="0"/>
          </a:p>
        </p:txBody>
      </p:sp>
      <p:sp>
        <p:nvSpPr>
          <p:cNvPr id="7" name="Shape 4"/>
          <p:cNvSpPr/>
          <p:nvPr/>
        </p:nvSpPr>
        <p:spPr>
          <a:xfrm>
            <a:off x="8238649" y="1859518"/>
            <a:ext cx="418386" cy="418386"/>
          </a:xfrm>
          <a:prstGeom prst="roundRect">
            <a:avLst>
              <a:gd name="adj" fmla="val 6668"/>
            </a:avLst>
          </a:prstGeom>
          <a:solidFill>
            <a:srgbClr val="EEE8DD"/>
          </a:solidFill>
          <a:ln/>
        </p:spPr>
      </p:sp>
      <p:sp>
        <p:nvSpPr>
          <p:cNvPr id="8" name="Text 5"/>
          <p:cNvSpPr/>
          <p:nvPr/>
        </p:nvSpPr>
        <p:spPr>
          <a:xfrm>
            <a:off x="8843010" y="1923336"/>
            <a:ext cx="2725460" cy="290632"/>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Smooth Learning Curve</a:t>
            </a:r>
            <a:endParaRPr lang="en-US" sz="1800" dirty="0"/>
          </a:p>
        </p:txBody>
      </p:sp>
      <p:sp>
        <p:nvSpPr>
          <p:cNvPr id="9" name="Text 6"/>
          <p:cNvSpPr/>
          <p:nvPr/>
        </p:nvSpPr>
        <p:spPr>
          <a:xfrm>
            <a:off x="8843010" y="2399943"/>
            <a:ext cx="5143976" cy="595074"/>
          </a:xfrm>
          <a:prstGeom prst="rect">
            <a:avLst/>
          </a:prstGeom>
          <a:noFill/>
          <a:ln/>
        </p:spPr>
        <p:txBody>
          <a:bodyPr wrap="squar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Both training and validation loss decreased sharply and smoothly, eventually converging to very low error values</a:t>
            </a:r>
            <a:endParaRPr lang="en-US" sz="1450" dirty="0"/>
          </a:p>
        </p:txBody>
      </p:sp>
      <p:sp>
        <p:nvSpPr>
          <p:cNvPr id="10" name="Shape 7"/>
          <p:cNvSpPr/>
          <p:nvPr/>
        </p:nvSpPr>
        <p:spPr>
          <a:xfrm>
            <a:off x="8238649" y="3366968"/>
            <a:ext cx="418386" cy="418386"/>
          </a:xfrm>
          <a:prstGeom prst="roundRect">
            <a:avLst>
              <a:gd name="adj" fmla="val 6668"/>
            </a:avLst>
          </a:prstGeom>
          <a:solidFill>
            <a:srgbClr val="EEE8DD"/>
          </a:solidFill>
          <a:ln/>
        </p:spPr>
      </p:sp>
      <p:sp>
        <p:nvSpPr>
          <p:cNvPr id="11" name="Text 8"/>
          <p:cNvSpPr/>
          <p:nvPr/>
        </p:nvSpPr>
        <p:spPr>
          <a:xfrm>
            <a:off x="8843010" y="3430786"/>
            <a:ext cx="2324695" cy="290632"/>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No Overfitting</a:t>
            </a:r>
            <a:endParaRPr lang="en-US" sz="1800" dirty="0"/>
          </a:p>
        </p:txBody>
      </p:sp>
      <p:sp>
        <p:nvSpPr>
          <p:cNvPr id="12" name="Text 9"/>
          <p:cNvSpPr/>
          <p:nvPr/>
        </p:nvSpPr>
        <p:spPr>
          <a:xfrm>
            <a:off x="8843010" y="3907393"/>
            <a:ext cx="5143976" cy="595074"/>
          </a:xfrm>
          <a:prstGeom prst="rect">
            <a:avLst/>
          </a:prstGeom>
          <a:noFill/>
          <a:ln/>
        </p:spPr>
        <p:txBody>
          <a:bodyPr wrap="squar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The minimal and stable gap between training and validation loss curves indicates the model generalized well to unseen data</a:t>
            </a:r>
            <a:endParaRPr lang="en-US" sz="1450" dirty="0"/>
          </a:p>
        </p:txBody>
      </p:sp>
      <p:sp>
        <p:nvSpPr>
          <p:cNvPr id="13" name="Shape 10"/>
          <p:cNvSpPr/>
          <p:nvPr/>
        </p:nvSpPr>
        <p:spPr>
          <a:xfrm>
            <a:off x="8238649" y="4874419"/>
            <a:ext cx="418386" cy="418386"/>
          </a:xfrm>
          <a:prstGeom prst="roundRect">
            <a:avLst>
              <a:gd name="adj" fmla="val 6668"/>
            </a:avLst>
          </a:prstGeom>
          <a:solidFill>
            <a:srgbClr val="EEE8DD"/>
          </a:solidFill>
          <a:ln/>
        </p:spPr>
      </p:sp>
      <p:sp>
        <p:nvSpPr>
          <p:cNvPr id="14" name="Text 11"/>
          <p:cNvSpPr/>
          <p:nvPr/>
        </p:nvSpPr>
        <p:spPr>
          <a:xfrm>
            <a:off x="8843010" y="4938236"/>
            <a:ext cx="2751058" cy="290632"/>
          </a:xfrm>
          <a:prstGeom prst="rect">
            <a:avLst/>
          </a:prstGeom>
          <a:noFill/>
          <a:ln/>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Effective Regularization</a:t>
            </a:r>
            <a:endParaRPr lang="en-US" sz="1800" dirty="0"/>
          </a:p>
        </p:txBody>
      </p:sp>
      <p:sp>
        <p:nvSpPr>
          <p:cNvPr id="15" name="Text 12"/>
          <p:cNvSpPr/>
          <p:nvPr/>
        </p:nvSpPr>
        <p:spPr>
          <a:xfrm>
            <a:off x="8843010" y="5414843"/>
            <a:ext cx="5143976" cy="595074"/>
          </a:xfrm>
          <a:prstGeom prst="rect">
            <a:avLst/>
          </a:prstGeom>
          <a:noFill/>
          <a:ln/>
        </p:spPr>
        <p:txBody>
          <a:bodyPr wrap="squar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The combination of L2 regularization and dropout successfully prevented memorization of training data</a:t>
            </a:r>
            <a:endParaRPr lang="en-US" sz="14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689848" y="541972"/>
            <a:ext cx="6256496" cy="492681"/>
          </a:xfrm>
          <a:prstGeom prst="rect">
            <a:avLst/>
          </a:prstGeom>
          <a:noFill/>
          <a:ln/>
        </p:spPr>
        <p:txBody>
          <a:bodyPr wrap="none" lIns="0" tIns="0" rIns="0" bIns="0" rtlCol="0" anchor="t"/>
          <a:lstStyle/>
          <a:p>
            <a:pPr marL="0" indent="0" algn="l">
              <a:lnSpc>
                <a:spcPts val="3850"/>
              </a:lnSpc>
              <a:buNone/>
            </a:pPr>
            <a:r>
              <a:rPr lang="en-US" sz="3100" dirty="0">
                <a:solidFill>
                  <a:srgbClr val="484237"/>
                </a:solidFill>
                <a:latin typeface="Gelasio Semi Bold" pitchFamily="34" charset="0"/>
                <a:ea typeface="Gelasio Semi Bold" pitchFamily="34" charset="-122"/>
                <a:cs typeface="Gelasio Semi Bold" pitchFamily="34" charset="-120"/>
              </a:rPr>
              <a:t>14'. Visualizing Training History</a:t>
            </a:r>
            <a:endParaRPr lang="en-US" sz="3100" dirty="0"/>
          </a:p>
        </p:txBody>
      </p:sp>
      <p:sp>
        <p:nvSpPr>
          <p:cNvPr id="3" name="Text 1"/>
          <p:cNvSpPr/>
          <p:nvPr/>
        </p:nvSpPr>
        <p:spPr>
          <a:xfrm>
            <a:off x="689848" y="1453396"/>
            <a:ext cx="4104442" cy="369451"/>
          </a:xfrm>
          <a:prstGeom prst="rect">
            <a:avLst/>
          </a:prstGeom>
          <a:noFill/>
          <a:ln/>
        </p:spPr>
        <p:txBody>
          <a:bodyPr wrap="none" lIns="0" tIns="0" rIns="0" bIns="0" rtlCol="0" anchor="t"/>
          <a:lstStyle/>
          <a:p>
            <a:pPr marL="0" indent="0" algn="l">
              <a:lnSpc>
                <a:spcPts val="2900"/>
              </a:lnSpc>
              <a:buNone/>
            </a:pPr>
            <a:r>
              <a:rPr lang="en-US" sz="2300" dirty="0">
                <a:solidFill>
                  <a:srgbClr val="484237"/>
                </a:solidFill>
                <a:latin typeface="Gelasio Semi Bold" pitchFamily="34" charset="0"/>
                <a:ea typeface="Gelasio Semi Bold" pitchFamily="34" charset="-122"/>
                <a:cs typeface="Gelasio Semi Bold" pitchFamily="34" charset="-120"/>
              </a:rPr>
              <a:t>Loss function of side project</a:t>
            </a:r>
            <a:endParaRPr lang="en-US" sz="2300" dirty="0"/>
          </a:p>
        </p:txBody>
      </p:sp>
      <p:pic>
        <p:nvPicPr>
          <p:cNvPr id="4" name="Image 0" descr="preencoded.png"/>
          <p:cNvPicPr>
            <a:picLocks noChangeAspect="1"/>
          </p:cNvPicPr>
          <p:nvPr/>
        </p:nvPicPr>
        <p:blipFill>
          <a:blip r:embed="rId3"/>
          <a:stretch>
            <a:fillRect/>
          </a:stretch>
        </p:blipFill>
        <p:spPr>
          <a:xfrm>
            <a:off x="689848" y="2044541"/>
            <a:ext cx="7071479" cy="5649635"/>
          </a:xfrm>
          <a:prstGeom prst="rect">
            <a:avLst/>
          </a:prstGeom>
        </p:spPr>
      </p:pic>
      <p:sp>
        <p:nvSpPr>
          <p:cNvPr id="5" name="Text 2"/>
          <p:cNvSpPr/>
          <p:nvPr/>
        </p:nvSpPr>
        <p:spPr>
          <a:xfrm>
            <a:off x="8249722" y="1433632"/>
            <a:ext cx="5698331" cy="630555"/>
          </a:xfrm>
          <a:prstGeom prst="rect">
            <a:avLst/>
          </a:prstGeom>
          <a:noFill/>
          <a:ln/>
        </p:spPr>
        <p:txBody>
          <a:bodyPr wrap="squar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The training process exhibited excellent convergence characteristics:</a:t>
            </a:r>
            <a:endParaRPr lang="en-US" sz="1550" dirty="0"/>
          </a:p>
        </p:txBody>
      </p:sp>
      <p:sp>
        <p:nvSpPr>
          <p:cNvPr id="6" name="Shape 3"/>
          <p:cNvSpPr/>
          <p:nvPr/>
        </p:nvSpPr>
        <p:spPr>
          <a:xfrm>
            <a:off x="8249722" y="2285881"/>
            <a:ext cx="443389" cy="443389"/>
          </a:xfrm>
          <a:prstGeom prst="roundRect">
            <a:avLst>
              <a:gd name="adj" fmla="val 6668"/>
            </a:avLst>
          </a:prstGeom>
          <a:solidFill>
            <a:srgbClr val="EEE8DD"/>
          </a:solidFill>
          <a:ln/>
        </p:spPr>
      </p:sp>
      <p:sp>
        <p:nvSpPr>
          <p:cNvPr id="7" name="Text 4"/>
          <p:cNvSpPr/>
          <p:nvPr/>
        </p:nvSpPr>
        <p:spPr>
          <a:xfrm>
            <a:off x="8890159" y="2353628"/>
            <a:ext cx="2888813" cy="307896"/>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Smooth Learning Curve</a:t>
            </a:r>
            <a:endParaRPr lang="en-US" sz="1900" dirty="0"/>
          </a:p>
        </p:txBody>
      </p:sp>
      <p:sp>
        <p:nvSpPr>
          <p:cNvPr id="8" name="Text 5"/>
          <p:cNvSpPr/>
          <p:nvPr/>
        </p:nvSpPr>
        <p:spPr>
          <a:xfrm>
            <a:off x="8890159" y="2858572"/>
            <a:ext cx="5057894" cy="630555"/>
          </a:xfrm>
          <a:prstGeom prst="rect">
            <a:avLst/>
          </a:prstGeom>
          <a:noFill/>
          <a:ln/>
        </p:spPr>
        <p:txBody>
          <a:bodyPr wrap="squar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Both training and validation loss decreased sharply and smoothly, eventually converging to very low error values</a:t>
            </a:r>
            <a:endParaRPr lang="en-US" sz="1550" dirty="0"/>
          </a:p>
        </p:txBody>
      </p:sp>
      <p:sp>
        <p:nvSpPr>
          <p:cNvPr id="9" name="Shape 6"/>
          <p:cNvSpPr/>
          <p:nvPr/>
        </p:nvSpPr>
        <p:spPr>
          <a:xfrm>
            <a:off x="8249722" y="3883223"/>
            <a:ext cx="443389" cy="443389"/>
          </a:xfrm>
          <a:prstGeom prst="roundRect">
            <a:avLst>
              <a:gd name="adj" fmla="val 6668"/>
            </a:avLst>
          </a:prstGeom>
          <a:solidFill>
            <a:srgbClr val="EEE8DD"/>
          </a:solidFill>
          <a:ln/>
        </p:spPr>
      </p:sp>
      <p:sp>
        <p:nvSpPr>
          <p:cNvPr id="10" name="Text 7"/>
          <p:cNvSpPr/>
          <p:nvPr/>
        </p:nvSpPr>
        <p:spPr>
          <a:xfrm>
            <a:off x="8890159" y="3950970"/>
            <a:ext cx="2463760" cy="307896"/>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No Overfitting</a:t>
            </a:r>
            <a:endParaRPr lang="en-US" sz="1900" dirty="0"/>
          </a:p>
        </p:txBody>
      </p:sp>
      <p:sp>
        <p:nvSpPr>
          <p:cNvPr id="11" name="Text 8"/>
          <p:cNvSpPr/>
          <p:nvPr/>
        </p:nvSpPr>
        <p:spPr>
          <a:xfrm>
            <a:off x="8890159" y="4455914"/>
            <a:ext cx="5057894" cy="945833"/>
          </a:xfrm>
          <a:prstGeom prst="rect">
            <a:avLst/>
          </a:prstGeom>
          <a:noFill/>
          <a:ln/>
        </p:spPr>
        <p:txBody>
          <a:bodyPr wrap="squar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The minimal and stable gap between training and validation loss curves indicates the model generalized well to unseen data</a:t>
            </a:r>
            <a:endParaRPr lang="en-US" sz="1550" dirty="0"/>
          </a:p>
        </p:txBody>
      </p:sp>
      <p:sp>
        <p:nvSpPr>
          <p:cNvPr id="12" name="Shape 9"/>
          <p:cNvSpPr/>
          <p:nvPr/>
        </p:nvSpPr>
        <p:spPr>
          <a:xfrm>
            <a:off x="8249722" y="5795843"/>
            <a:ext cx="443389" cy="443389"/>
          </a:xfrm>
          <a:prstGeom prst="roundRect">
            <a:avLst>
              <a:gd name="adj" fmla="val 6668"/>
            </a:avLst>
          </a:prstGeom>
          <a:solidFill>
            <a:srgbClr val="EEE8DD"/>
          </a:solidFill>
          <a:ln/>
        </p:spPr>
      </p:sp>
      <p:sp>
        <p:nvSpPr>
          <p:cNvPr id="13" name="Text 10"/>
          <p:cNvSpPr/>
          <p:nvPr/>
        </p:nvSpPr>
        <p:spPr>
          <a:xfrm>
            <a:off x="8890159" y="5863590"/>
            <a:ext cx="2915960" cy="307896"/>
          </a:xfrm>
          <a:prstGeom prst="rect">
            <a:avLst/>
          </a:prstGeom>
          <a:noFill/>
          <a:ln/>
        </p:spPr>
        <p:txBody>
          <a:bodyPr wrap="none" lIns="0" tIns="0" rIns="0" bIns="0" rtlCol="0" anchor="t"/>
          <a:lstStyle/>
          <a:p>
            <a:pPr marL="0" indent="0" algn="l">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Effective Regularization</a:t>
            </a:r>
            <a:endParaRPr lang="en-US" sz="1900" dirty="0"/>
          </a:p>
        </p:txBody>
      </p:sp>
      <p:sp>
        <p:nvSpPr>
          <p:cNvPr id="14" name="Text 11"/>
          <p:cNvSpPr/>
          <p:nvPr/>
        </p:nvSpPr>
        <p:spPr>
          <a:xfrm>
            <a:off x="8890159" y="6368534"/>
            <a:ext cx="5057894" cy="630555"/>
          </a:xfrm>
          <a:prstGeom prst="rect">
            <a:avLst/>
          </a:prstGeom>
          <a:noFill/>
          <a:ln/>
        </p:spPr>
        <p:txBody>
          <a:bodyPr wrap="squar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122"/>
                <a:cs typeface="Gelasio" pitchFamily="34" charset="-120"/>
              </a:rPr>
              <a:t>The combination of L2 regularization and dropout successfully prevented memorization of training data</a:t>
            </a:r>
            <a:endParaRPr lang="en-US" sz="155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676870" y="531852"/>
            <a:ext cx="10315932" cy="483513"/>
          </a:xfrm>
          <a:prstGeom prst="rect">
            <a:avLst/>
          </a:prstGeom>
          <a:noFill/>
          <a:ln/>
        </p:spPr>
        <p:txBody>
          <a:bodyPr wrap="none" lIns="0" tIns="0" rIns="0" bIns="0" rtlCol="0" anchor="t"/>
          <a:lstStyle/>
          <a:p>
            <a:pPr marL="0" indent="0" algn="l">
              <a:lnSpc>
                <a:spcPts val="3800"/>
              </a:lnSpc>
              <a:buNone/>
            </a:pPr>
            <a:r>
              <a:rPr lang="en-US" sz="3000" dirty="0">
                <a:solidFill>
                  <a:srgbClr val="484237"/>
                </a:solidFill>
                <a:latin typeface="Gelasio Semi Bold" pitchFamily="34" charset="0"/>
                <a:ea typeface="Gelasio Semi Bold" pitchFamily="34" charset="-122"/>
                <a:cs typeface="Gelasio Semi Bold" pitchFamily="34" charset="-120"/>
              </a:rPr>
              <a:t>15. Model Validation and Visualization on unseen data</a:t>
            </a:r>
            <a:endParaRPr lang="en-US" sz="3000" dirty="0"/>
          </a:p>
        </p:txBody>
      </p:sp>
      <p:sp>
        <p:nvSpPr>
          <p:cNvPr id="3" name="Text 1"/>
          <p:cNvSpPr/>
          <p:nvPr/>
        </p:nvSpPr>
        <p:spPr>
          <a:xfrm>
            <a:off x="1305282" y="1402080"/>
            <a:ext cx="3920371" cy="302181"/>
          </a:xfrm>
          <a:prstGeom prst="rect">
            <a:avLst/>
          </a:prstGeom>
          <a:noFill/>
          <a:ln/>
        </p:spPr>
        <p:txBody>
          <a:bodyPr wrap="none" lIns="0" tIns="0" rIns="0" bIns="0" rtlCol="0" anchor="t"/>
          <a:lstStyle/>
          <a:p>
            <a:pPr marL="0" indent="0" algn="l">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15.1 Actual vs. Predicted Analysis</a:t>
            </a:r>
            <a:endParaRPr lang="en-US" sz="1900" dirty="0"/>
          </a:p>
        </p:txBody>
      </p:sp>
      <p:sp>
        <p:nvSpPr>
          <p:cNvPr id="4" name="Text 2"/>
          <p:cNvSpPr/>
          <p:nvPr/>
        </p:nvSpPr>
        <p:spPr>
          <a:xfrm>
            <a:off x="1305282" y="1820228"/>
            <a:ext cx="12648248" cy="309324"/>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Initial visual inspection and correlation assessment</a:t>
            </a:r>
            <a:endParaRPr lang="en-US" sz="1500" dirty="0"/>
          </a:p>
        </p:txBody>
      </p:sp>
      <p:sp>
        <p:nvSpPr>
          <p:cNvPr id="5" name="Text 3"/>
          <p:cNvSpPr/>
          <p:nvPr/>
        </p:nvSpPr>
        <p:spPr>
          <a:xfrm>
            <a:off x="1305282" y="2516267"/>
            <a:ext cx="2638425" cy="302181"/>
          </a:xfrm>
          <a:prstGeom prst="rect">
            <a:avLst/>
          </a:prstGeom>
          <a:noFill/>
          <a:ln/>
        </p:spPr>
        <p:txBody>
          <a:bodyPr wrap="none" lIns="0" tIns="0" rIns="0" bIns="0" rtlCol="0" anchor="t"/>
          <a:lstStyle/>
          <a:p>
            <a:pPr marL="0" indent="0" algn="l">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15.2 Residual Analysis</a:t>
            </a:r>
            <a:endParaRPr lang="en-US" sz="1900" dirty="0"/>
          </a:p>
        </p:txBody>
      </p:sp>
      <p:sp>
        <p:nvSpPr>
          <p:cNvPr id="6" name="Text 4"/>
          <p:cNvSpPr/>
          <p:nvPr/>
        </p:nvSpPr>
        <p:spPr>
          <a:xfrm>
            <a:off x="1305282" y="2934414"/>
            <a:ext cx="12648248" cy="309324"/>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Systematic patterns and outlier impact</a:t>
            </a:r>
            <a:endParaRPr lang="en-US" sz="1500" dirty="0"/>
          </a:p>
        </p:txBody>
      </p:sp>
      <p:sp>
        <p:nvSpPr>
          <p:cNvPr id="7" name="Text 5"/>
          <p:cNvSpPr/>
          <p:nvPr/>
        </p:nvSpPr>
        <p:spPr>
          <a:xfrm>
            <a:off x="1305282" y="3630454"/>
            <a:ext cx="3575685" cy="302181"/>
          </a:xfrm>
          <a:prstGeom prst="rect">
            <a:avLst/>
          </a:prstGeom>
          <a:noFill/>
          <a:ln/>
        </p:spPr>
        <p:txBody>
          <a:bodyPr wrap="none" lIns="0" tIns="0" rIns="0" bIns="0" rtlCol="0" anchor="t"/>
          <a:lstStyle/>
          <a:p>
            <a:pPr marL="0" indent="0" algn="l">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15.3 Single Sample Case Study</a:t>
            </a:r>
            <a:endParaRPr lang="en-US" sz="1900" dirty="0"/>
          </a:p>
        </p:txBody>
      </p:sp>
      <p:sp>
        <p:nvSpPr>
          <p:cNvPr id="8" name="Text 6"/>
          <p:cNvSpPr/>
          <p:nvPr/>
        </p:nvSpPr>
        <p:spPr>
          <a:xfrm>
            <a:off x="1305282" y="4048601"/>
            <a:ext cx="12648248" cy="309324"/>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Granular analysis of individual predictions</a:t>
            </a:r>
            <a:endParaRPr lang="en-US" sz="1500" dirty="0"/>
          </a:p>
        </p:txBody>
      </p:sp>
      <p:sp>
        <p:nvSpPr>
          <p:cNvPr id="9" name="Text 7"/>
          <p:cNvSpPr/>
          <p:nvPr/>
        </p:nvSpPr>
        <p:spPr>
          <a:xfrm>
            <a:off x="1305282" y="4744641"/>
            <a:ext cx="3558302" cy="302181"/>
          </a:xfrm>
          <a:prstGeom prst="rect">
            <a:avLst/>
          </a:prstGeom>
          <a:noFill/>
          <a:ln/>
        </p:spPr>
        <p:txBody>
          <a:bodyPr wrap="none" lIns="0" tIns="0" rIns="0" bIns="0" rtlCol="0" anchor="t"/>
          <a:lstStyle/>
          <a:p>
            <a:pPr marL="0" indent="0" algn="l">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15.4 Outlier Removal Analysis</a:t>
            </a:r>
            <a:endParaRPr lang="en-US" sz="1900" dirty="0"/>
          </a:p>
        </p:txBody>
      </p:sp>
      <p:sp>
        <p:nvSpPr>
          <p:cNvPr id="10" name="Text 8"/>
          <p:cNvSpPr/>
          <p:nvPr/>
        </p:nvSpPr>
        <p:spPr>
          <a:xfrm>
            <a:off x="1305282" y="5162788"/>
            <a:ext cx="12648248" cy="309324"/>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Performance assessment with and without outliers</a:t>
            </a:r>
            <a:endParaRPr lang="en-US" sz="1500" dirty="0"/>
          </a:p>
        </p:txBody>
      </p:sp>
      <p:sp>
        <p:nvSpPr>
          <p:cNvPr id="11" name="Text 9"/>
          <p:cNvSpPr/>
          <p:nvPr/>
        </p:nvSpPr>
        <p:spPr>
          <a:xfrm>
            <a:off x="1305282" y="5858828"/>
            <a:ext cx="4487347" cy="302181"/>
          </a:xfrm>
          <a:prstGeom prst="rect">
            <a:avLst/>
          </a:prstGeom>
          <a:noFill/>
          <a:ln/>
        </p:spPr>
        <p:txBody>
          <a:bodyPr wrap="none" lIns="0" tIns="0" rIns="0" bIns="0" rtlCol="0" anchor="t"/>
          <a:lstStyle/>
          <a:p>
            <a:pPr marL="0" indent="0" algn="l">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15.5 Visualizing the Outlier Threshold</a:t>
            </a:r>
            <a:endParaRPr lang="en-US" sz="1900" dirty="0"/>
          </a:p>
        </p:txBody>
      </p:sp>
      <p:sp>
        <p:nvSpPr>
          <p:cNvPr id="12" name="Text 10"/>
          <p:cNvSpPr/>
          <p:nvPr/>
        </p:nvSpPr>
        <p:spPr>
          <a:xfrm>
            <a:off x="1305282" y="6276975"/>
            <a:ext cx="12648248" cy="309324"/>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The threshold line effectively separates these few outlier predictions</a:t>
            </a:r>
            <a:endParaRPr lang="en-US" sz="1500" dirty="0"/>
          </a:p>
        </p:txBody>
      </p:sp>
      <p:sp>
        <p:nvSpPr>
          <p:cNvPr id="13" name="Text 11"/>
          <p:cNvSpPr/>
          <p:nvPr/>
        </p:nvSpPr>
        <p:spPr>
          <a:xfrm>
            <a:off x="1305282" y="6973014"/>
            <a:ext cx="2599492" cy="302181"/>
          </a:xfrm>
          <a:prstGeom prst="rect">
            <a:avLst/>
          </a:prstGeom>
          <a:noFill/>
          <a:ln/>
        </p:spPr>
        <p:txBody>
          <a:bodyPr wrap="none" lIns="0" tIns="0" rIns="0" bIns="0" rtlCol="0" anchor="t"/>
          <a:lstStyle/>
          <a:p>
            <a:pPr marL="0" indent="0" algn="l">
              <a:lnSpc>
                <a:spcPts val="2350"/>
              </a:lnSpc>
              <a:buNone/>
            </a:pPr>
            <a:r>
              <a:rPr lang="en-US" sz="1900" dirty="0">
                <a:solidFill>
                  <a:srgbClr val="746558"/>
                </a:solidFill>
                <a:latin typeface="Gelasio Semi Bold" pitchFamily="34" charset="0"/>
                <a:ea typeface="Gelasio Semi Bold" pitchFamily="34" charset="-122"/>
                <a:cs typeface="Gelasio Semi Bold" pitchFamily="34" charset="-120"/>
              </a:rPr>
              <a:t>15.6 Final Diagnostics</a:t>
            </a:r>
            <a:endParaRPr lang="en-US" sz="1900" dirty="0"/>
          </a:p>
        </p:txBody>
      </p:sp>
      <p:sp>
        <p:nvSpPr>
          <p:cNvPr id="14" name="Text 12"/>
          <p:cNvSpPr/>
          <p:nvPr/>
        </p:nvSpPr>
        <p:spPr>
          <a:xfrm>
            <a:off x="1305282" y="7391162"/>
            <a:ext cx="12648248" cy="309324"/>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Validating model reliability and calibration</a:t>
            </a:r>
            <a:endParaRPr lang="en-US" sz="15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85932" y="283488"/>
            <a:ext cx="5743337" cy="7662624"/>
          </a:xfrm>
          <a:prstGeom prst="rect">
            <a:avLst/>
          </a:prstGeom>
        </p:spPr>
      </p:pic>
      <p:sp>
        <p:nvSpPr>
          <p:cNvPr id="4" name="Text 0"/>
          <p:cNvSpPr/>
          <p:nvPr/>
        </p:nvSpPr>
        <p:spPr>
          <a:xfrm>
            <a:off x="8108990" y="794861"/>
            <a:ext cx="5727621" cy="850583"/>
          </a:xfrm>
          <a:prstGeom prst="rect">
            <a:avLst/>
          </a:prstGeom>
          <a:noFill/>
          <a:ln/>
        </p:spPr>
        <p:txBody>
          <a:bodyPr wrap="squar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15.1 Actual vs. Predicted: Initial Analysis</a:t>
            </a:r>
            <a:endParaRPr lang="en-US" sz="2650" dirty="0"/>
          </a:p>
        </p:txBody>
      </p:sp>
      <p:sp>
        <p:nvSpPr>
          <p:cNvPr id="5" name="Text 1"/>
          <p:cNvSpPr/>
          <p:nvPr/>
        </p:nvSpPr>
        <p:spPr>
          <a:xfrm>
            <a:off x="8108990" y="2127409"/>
            <a:ext cx="2587109" cy="850583"/>
          </a:xfrm>
          <a:prstGeom prst="rect">
            <a:avLst/>
          </a:prstGeom>
          <a:noFill/>
          <a:ln/>
        </p:spPr>
        <p:txBody>
          <a:bodyPr wrap="squar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Key Observations</a:t>
            </a:r>
            <a:endParaRPr lang="en-US" sz="2650" dirty="0"/>
          </a:p>
        </p:txBody>
      </p:sp>
      <p:sp>
        <p:nvSpPr>
          <p:cNvPr id="6" name="Text 2"/>
          <p:cNvSpPr/>
          <p:nvPr/>
        </p:nvSpPr>
        <p:spPr>
          <a:xfrm>
            <a:off x="8108990" y="3204805"/>
            <a:ext cx="25871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Strong linear correlation for all outputs</a:t>
            </a:r>
            <a:endParaRPr lang="en-US" sz="1750" dirty="0"/>
          </a:p>
        </p:txBody>
      </p:sp>
      <p:sp>
        <p:nvSpPr>
          <p:cNvPr id="7" name="Text 3"/>
          <p:cNvSpPr/>
          <p:nvPr/>
        </p:nvSpPr>
        <p:spPr>
          <a:xfrm>
            <a:off x="8108990" y="4372808"/>
            <a:ext cx="2587109"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Most data points clustered tightly around the perfect prediction line</a:t>
            </a:r>
            <a:endParaRPr lang="en-US" sz="1750" dirty="0"/>
          </a:p>
        </p:txBody>
      </p:sp>
      <p:sp>
        <p:nvSpPr>
          <p:cNvPr id="8" name="Text 4"/>
          <p:cNvSpPr/>
          <p:nvPr/>
        </p:nvSpPr>
        <p:spPr>
          <a:xfrm>
            <a:off x="8108990" y="5903714"/>
            <a:ext cx="2587109"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Several distinct outlier points visible with noticeably larger errors</a:t>
            </a:r>
            <a:endParaRPr lang="en-US" sz="1750" dirty="0"/>
          </a:p>
        </p:txBody>
      </p:sp>
      <p:sp>
        <p:nvSpPr>
          <p:cNvPr id="9" name="Text 5"/>
          <p:cNvSpPr/>
          <p:nvPr/>
        </p:nvSpPr>
        <p:spPr>
          <a:xfrm>
            <a:off x="11257121" y="2127409"/>
            <a:ext cx="2587109"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Implications</a:t>
            </a:r>
            <a:endParaRPr lang="en-US" sz="2650" dirty="0"/>
          </a:p>
        </p:txBody>
      </p:sp>
      <p:sp>
        <p:nvSpPr>
          <p:cNvPr id="10" name="Text 6"/>
          <p:cNvSpPr/>
          <p:nvPr/>
        </p:nvSpPr>
        <p:spPr>
          <a:xfrm>
            <a:off x="11257121" y="2779514"/>
            <a:ext cx="2587109" cy="362902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While overall metrics (like R²) were very high, this visual inspection revealed that a few specific points might be disproportionately influencing the results, potentially masking the true performance on the majority of the data.</a:t>
            </a:r>
            <a:endParaRPr lang="en-US" sz="17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8090297" y="283488"/>
            <a:ext cx="5764887" cy="7662624"/>
          </a:xfrm>
          <a:prstGeom prst="rect">
            <a:avLst/>
          </a:prstGeom>
        </p:spPr>
      </p:pic>
      <p:sp>
        <p:nvSpPr>
          <p:cNvPr id="4" name="Text 0"/>
          <p:cNvSpPr/>
          <p:nvPr/>
        </p:nvSpPr>
        <p:spPr>
          <a:xfrm>
            <a:off x="793790" y="702707"/>
            <a:ext cx="5727621" cy="850583"/>
          </a:xfrm>
          <a:prstGeom prst="rect">
            <a:avLst/>
          </a:prstGeom>
          <a:noFill/>
          <a:ln/>
        </p:spPr>
        <p:txBody>
          <a:bodyPr wrap="squar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15.2 Residual Analysis: Understanding Error Patterns</a:t>
            </a:r>
            <a:endParaRPr lang="en-US" sz="2650" dirty="0"/>
          </a:p>
        </p:txBody>
      </p:sp>
      <p:sp>
        <p:nvSpPr>
          <p:cNvPr id="5" name="Shape 1"/>
          <p:cNvSpPr/>
          <p:nvPr/>
        </p:nvSpPr>
        <p:spPr>
          <a:xfrm>
            <a:off x="793790" y="1808440"/>
            <a:ext cx="5727621" cy="2093714"/>
          </a:xfrm>
          <a:prstGeom prst="roundRect">
            <a:avLst>
              <a:gd name="adj" fmla="val 1625"/>
            </a:avLst>
          </a:prstGeom>
          <a:solidFill>
            <a:srgbClr val="F9F6F0"/>
          </a:solidFill>
          <a:ln w="30480">
            <a:solidFill>
              <a:srgbClr val="D4CEC3"/>
            </a:solidFill>
            <a:prstDash val="solid"/>
          </a:ln>
        </p:spPr>
      </p:sp>
      <p:sp>
        <p:nvSpPr>
          <p:cNvPr id="6" name="Text 2"/>
          <p:cNvSpPr/>
          <p:nvPr/>
        </p:nvSpPr>
        <p:spPr>
          <a:xfrm>
            <a:off x="1051084" y="2065734"/>
            <a:ext cx="312062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Ideal Residual Pattern</a:t>
            </a:r>
            <a:endParaRPr lang="en-US" sz="2200" dirty="0"/>
          </a:p>
        </p:txBody>
      </p:sp>
      <p:sp>
        <p:nvSpPr>
          <p:cNvPr id="7" name="Text 3"/>
          <p:cNvSpPr/>
          <p:nvPr/>
        </p:nvSpPr>
        <p:spPr>
          <a:xfrm>
            <a:off x="1051084" y="2556153"/>
            <a:ext cx="5213032"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In an ideal model, residuals should be randomly scattered in a horizontal band around the zero-error line, showing no discernible patterns.</a:t>
            </a:r>
            <a:endParaRPr lang="en-US" sz="1750" dirty="0"/>
          </a:p>
        </p:txBody>
      </p:sp>
      <p:sp>
        <p:nvSpPr>
          <p:cNvPr id="8" name="Shape 4"/>
          <p:cNvSpPr/>
          <p:nvPr/>
        </p:nvSpPr>
        <p:spPr>
          <a:xfrm>
            <a:off x="793790" y="4128968"/>
            <a:ext cx="5727621" cy="3397806"/>
          </a:xfrm>
          <a:prstGeom prst="roundRect">
            <a:avLst>
              <a:gd name="adj" fmla="val 1001"/>
            </a:avLst>
          </a:prstGeom>
          <a:solidFill>
            <a:srgbClr val="F9F6F0"/>
          </a:solidFill>
          <a:ln w="30480">
            <a:solidFill>
              <a:srgbClr val="D4CEC3"/>
            </a:solidFill>
            <a:prstDash val="solid"/>
          </a:ln>
        </p:spPr>
      </p:sp>
      <p:sp>
        <p:nvSpPr>
          <p:cNvPr id="9" name="Text 5"/>
          <p:cNvSpPr/>
          <p:nvPr/>
        </p:nvSpPr>
        <p:spPr>
          <a:xfrm>
            <a:off x="1051084" y="43862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What We Found</a:t>
            </a:r>
            <a:endParaRPr lang="en-US" sz="2200" dirty="0"/>
          </a:p>
        </p:txBody>
      </p:sp>
      <p:sp>
        <p:nvSpPr>
          <p:cNvPr id="10" name="Text 6"/>
          <p:cNvSpPr/>
          <p:nvPr/>
        </p:nvSpPr>
        <p:spPr>
          <a:xfrm>
            <a:off x="1051084" y="4876681"/>
            <a:ext cx="5213032"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Two distinct patterns emerged across all 12 subplots:</a:t>
            </a:r>
            <a:endParaRPr lang="en-US" sz="1750" dirty="0"/>
          </a:p>
        </p:txBody>
      </p:sp>
      <p:sp>
        <p:nvSpPr>
          <p:cNvPr id="11" name="Text 7"/>
          <p:cNvSpPr/>
          <p:nvPr/>
        </p:nvSpPr>
        <p:spPr>
          <a:xfrm>
            <a:off x="1051084" y="5738574"/>
            <a:ext cx="5213032"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The </a:t>
            </a:r>
            <a:r>
              <a:rPr lang="en-US" sz="1750" dirty="0">
                <a:solidFill>
                  <a:srgbClr val="D3C5B6"/>
                </a:solidFill>
                <a:latin typeface="Gelasio" pitchFamily="34" charset="0"/>
                <a:ea typeface="Gelasio" pitchFamily="34" charset="-122"/>
                <a:cs typeface="Gelasio" pitchFamily="34" charset="-120"/>
              </a:rPr>
              <a:t>vast majority</a:t>
            </a:r>
            <a:r>
              <a:rPr lang="en-US" sz="1750" dirty="0">
                <a:solidFill>
                  <a:srgbClr val="746558"/>
                </a:solidFill>
                <a:latin typeface="Gelasio" pitchFamily="34" charset="0"/>
                <a:ea typeface="Gelasio" pitchFamily="34" charset="-122"/>
                <a:cs typeface="Gelasio" pitchFamily="34" charset="-120"/>
              </a:rPr>
              <a:t> of residuals clustered in a very tight band near y=0</a:t>
            </a:r>
            <a:endParaRPr lang="en-US" sz="1750" dirty="0"/>
          </a:p>
        </p:txBody>
      </p:sp>
      <p:sp>
        <p:nvSpPr>
          <p:cNvPr id="12" name="Text 8"/>
          <p:cNvSpPr/>
          <p:nvPr/>
        </p:nvSpPr>
        <p:spPr>
          <a:xfrm>
            <a:off x="1051084" y="6543675"/>
            <a:ext cx="5213032"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A </a:t>
            </a:r>
            <a:r>
              <a:rPr lang="en-US" sz="1750" dirty="0">
                <a:solidFill>
                  <a:srgbClr val="D3C5B6"/>
                </a:solidFill>
                <a:latin typeface="Gelasio" pitchFamily="34" charset="0"/>
                <a:ea typeface="Gelasio" pitchFamily="34" charset="-122"/>
                <a:cs typeface="Gelasio" pitchFamily="34" charset="-120"/>
              </a:rPr>
              <a:t>small number</a:t>
            </a:r>
            <a:r>
              <a:rPr lang="en-US" sz="1750" dirty="0">
                <a:solidFill>
                  <a:srgbClr val="746558"/>
                </a:solidFill>
                <a:latin typeface="Gelasio" pitchFamily="34" charset="0"/>
                <a:ea typeface="Gelasio" pitchFamily="34" charset="-122"/>
                <a:cs typeface="Gelasio" pitchFamily="34" charset="-120"/>
              </a:rPr>
              <a:t> of points scattered far above or below the main cluster</a:t>
            </a:r>
            <a:endParaRPr lang="en-US" sz="17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628412" y="493752"/>
            <a:ext cx="4783098" cy="336590"/>
          </a:xfrm>
          <a:prstGeom prst="rect">
            <a:avLst/>
          </a:prstGeom>
          <a:noFill/>
          <a:ln/>
        </p:spPr>
        <p:txBody>
          <a:bodyPr wrap="none" lIns="0" tIns="0" rIns="0" bIns="0" rtlCol="0" anchor="t"/>
          <a:lstStyle/>
          <a:p>
            <a:pPr marL="0" indent="0" algn="l">
              <a:lnSpc>
                <a:spcPts val="2650"/>
              </a:lnSpc>
              <a:buNone/>
            </a:pPr>
            <a:r>
              <a:rPr lang="en-US" sz="2100" dirty="0">
                <a:solidFill>
                  <a:srgbClr val="484237"/>
                </a:solidFill>
                <a:latin typeface="Gelasio Semi Bold" pitchFamily="34" charset="0"/>
                <a:ea typeface="Gelasio Semi Bold" pitchFamily="34" charset="-122"/>
                <a:cs typeface="Gelasio Semi Bold" pitchFamily="34" charset="-120"/>
              </a:rPr>
              <a:t>The Impact of Performance Outliers</a:t>
            </a:r>
            <a:endParaRPr lang="en-US" sz="2100" dirty="0"/>
          </a:p>
        </p:txBody>
      </p:sp>
      <p:sp>
        <p:nvSpPr>
          <p:cNvPr id="3" name="Text 1"/>
          <p:cNvSpPr/>
          <p:nvPr/>
        </p:nvSpPr>
        <p:spPr>
          <a:xfrm>
            <a:off x="628412" y="1193840"/>
            <a:ext cx="6467713" cy="574358"/>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The few outlier points identified have a </a:t>
            </a:r>
            <a:r>
              <a:rPr lang="en-US" sz="1400" dirty="0">
                <a:solidFill>
                  <a:srgbClr val="D3C5B6"/>
                </a:solidFill>
                <a:latin typeface="Gelasio" pitchFamily="34" charset="0"/>
                <a:ea typeface="Gelasio" pitchFamily="34" charset="-122"/>
                <a:cs typeface="Gelasio" pitchFamily="34" charset="-120"/>
              </a:rPr>
              <a:t>disproportionately large effect</a:t>
            </a:r>
            <a:r>
              <a:rPr lang="en-US" sz="1400" dirty="0">
                <a:solidFill>
                  <a:srgbClr val="746558"/>
                </a:solidFill>
                <a:latin typeface="Gelasio" pitchFamily="34" charset="0"/>
                <a:ea typeface="Gelasio" pitchFamily="34" charset="-122"/>
                <a:cs typeface="Gelasio" pitchFamily="34" charset="-120"/>
              </a:rPr>
              <a:t> on overall performance metrics.</a:t>
            </a:r>
            <a:endParaRPr lang="en-US" sz="1400" dirty="0"/>
          </a:p>
        </p:txBody>
      </p:sp>
      <p:sp>
        <p:nvSpPr>
          <p:cNvPr id="4" name="Shape 2"/>
          <p:cNvSpPr/>
          <p:nvPr/>
        </p:nvSpPr>
        <p:spPr>
          <a:xfrm>
            <a:off x="628412" y="1970127"/>
            <a:ext cx="6467713" cy="1337310"/>
          </a:xfrm>
          <a:prstGeom prst="roundRect">
            <a:avLst>
              <a:gd name="adj" fmla="val 2014"/>
            </a:avLst>
          </a:prstGeom>
          <a:solidFill>
            <a:srgbClr val="B6D6FC"/>
          </a:solidFill>
          <a:ln/>
        </p:spPr>
      </p:sp>
      <p:pic>
        <p:nvPicPr>
          <p:cNvPr id="5" name="Image 0" descr="preencoded.png"/>
          <p:cNvPicPr>
            <a:picLocks noChangeAspect="1"/>
          </p:cNvPicPr>
          <p:nvPr/>
        </p:nvPicPr>
        <p:blipFill>
          <a:blip r:embed="rId3"/>
          <a:stretch>
            <a:fillRect/>
          </a:stretch>
        </p:blipFill>
        <p:spPr>
          <a:xfrm>
            <a:off x="807958" y="2227898"/>
            <a:ext cx="224433" cy="179546"/>
          </a:xfrm>
          <a:prstGeom prst="rect">
            <a:avLst/>
          </a:prstGeom>
        </p:spPr>
      </p:pic>
      <p:sp>
        <p:nvSpPr>
          <p:cNvPr id="6" name="Text 3"/>
          <p:cNvSpPr/>
          <p:nvPr/>
        </p:nvSpPr>
        <p:spPr>
          <a:xfrm>
            <a:off x="1211937" y="2194560"/>
            <a:ext cx="5704642" cy="861536"/>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Gelasio" pitchFamily="34" charset="0"/>
                <a:ea typeface="Gelasio" pitchFamily="34" charset="-122"/>
                <a:cs typeface="Gelasio" pitchFamily="34" charset="-120"/>
              </a:rPr>
              <a:t>Because metrics like Mean Squared Error (MSE) square the error term, large residuals heavily penalize the model and inflate the final error scores.</a:t>
            </a:r>
            <a:endParaRPr lang="en-US" sz="1400" dirty="0"/>
          </a:p>
        </p:txBody>
      </p:sp>
      <p:sp>
        <p:nvSpPr>
          <p:cNvPr id="7" name="Text 4"/>
          <p:cNvSpPr/>
          <p:nvPr/>
        </p:nvSpPr>
        <p:spPr>
          <a:xfrm>
            <a:off x="628412" y="3509367"/>
            <a:ext cx="6467713" cy="574358"/>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This can mask the model's excellent performance on the overwhelming majority of the data points.</a:t>
            </a:r>
            <a:endParaRPr lang="en-US" sz="1400" dirty="0"/>
          </a:p>
        </p:txBody>
      </p:sp>
      <p:pic>
        <p:nvPicPr>
          <p:cNvPr id="8" name="Image 1" descr="preencoded.png"/>
          <p:cNvPicPr>
            <a:picLocks noChangeAspect="1"/>
          </p:cNvPicPr>
          <p:nvPr/>
        </p:nvPicPr>
        <p:blipFill>
          <a:blip r:embed="rId4"/>
          <a:stretch>
            <a:fillRect/>
          </a:stretch>
        </p:blipFill>
        <p:spPr>
          <a:xfrm>
            <a:off x="7541895" y="1234202"/>
            <a:ext cx="6467713" cy="6467713"/>
          </a:xfrm>
          <a:prstGeom prst="rect">
            <a:avLst/>
          </a:prstGeom>
        </p:spPr>
      </p:pic>
      <p:sp>
        <p:nvSpPr>
          <p:cNvPr id="9" name="Text 5"/>
          <p:cNvSpPr/>
          <p:nvPr/>
        </p:nvSpPr>
        <p:spPr>
          <a:xfrm>
            <a:off x="7541895" y="7903845"/>
            <a:ext cx="6467713" cy="574358"/>
          </a:xfrm>
          <a:prstGeom prst="rect">
            <a:avLst/>
          </a:prstGeom>
          <a:noFill/>
          <a:ln/>
        </p:spPr>
        <p:txBody>
          <a:bodyPr wrap="square" lIns="0" tIns="0" rIns="0" bIns="0" rtlCol="0" anchor="t"/>
          <a:lstStyle/>
          <a:p>
            <a:pPr marL="0" indent="0" algn="l">
              <a:lnSpc>
                <a:spcPts val="2250"/>
              </a:lnSpc>
              <a:buNone/>
            </a:pPr>
            <a:r>
              <a:rPr lang="en-US" sz="1400" dirty="0">
                <a:solidFill>
                  <a:srgbClr val="746558"/>
                </a:solidFill>
                <a:latin typeface="Gelasio" pitchFamily="34" charset="0"/>
                <a:ea typeface="Gelasio" pitchFamily="34" charset="-122"/>
                <a:cs typeface="Gelasio" pitchFamily="34" charset="-120"/>
              </a:rPr>
              <a:t>This visual analysis clearly justifies the decision to re-calculate performance metrics on a cleaned subset of the test data.</a:t>
            </a:r>
            <a:endParaRPr 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793790" y="1732836"/>
            <a:ext cx="8486537"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15.3 Case Study: Single Sample Prediction Analysis</a:t>
            </a:r>
            <a:endParaRPr lang="en-US" sz="2650" dirty="0"/>
          </a:p>
        </p:txBody>
      </p:sp>
      <p:sp>
        <p:nvSpPr>
          <p:cNvPr id="3" name="Text 1"/>
          <p:cNvSpPr/>
          <p:nvPr/>
        </p:nvSpPr>
        <p:spPr>
          <a:xfrm>
            <a:off x="793790" y="261175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While aggregate metrics provide a high-level view, examining individual predictions offers concrete insights into model behavior.</a:t>
            </a:r>
            <a:endParaRPr lang="en-US" sz="1750" dirty="0"/>
          </a:p>
        </p:txBody>
      </p:sp>
      <p:sp>
        <p:nvSpPr>
          <p:cNvPr id="4" name="Shape 2"/>
          <p:cNvSpPr/>
          <p:nvPr/>
        </p:nvSpPr>
        <p:spPr>
          <a:xfrm>
            <a:off x="793790" y="3229808"/>
            <a:ext cx="13042821" cy="3266837"/>
          </a:xfrm>
          <a:prstGeom prst="roundRect">
            <a:avLst>
              <a:gd name="adj" fmla="val 1042"/>
            </a:avLst>
          </a:prstGeom>
          <a:noFill/>
          <a:ln w="7620">
            <a:solidFill>
              <a:srgbClr val="000000">
                <a:alpha val="8000"/>
              </a:srgbClr>
            </a:solidFill>
            <a:prstDash val="solid"/>
          </a:ln>
        </p:spPr>
      </p:sp>
      <p:sp>
        <p:nvSpPr>
          <p:cNvPr id="5" name="Shape 3"/>
          <p:cNvSpPr/>
          <p:nvPr/>
        </p:nvSpPr>
        <p:spPr>
          <a:xfrm>
            <a:off x="801410" y="3237428"/>
            <a:ext cx="13027581" cy="650319"/>
          </a:xfrm>
          <a:prstGeom prst="rect">
            <a:avLst/>
          </a:prstGeom>
          <a:solidFill>
            <a:srgbClr val="FFFFFF">
              <a:alpha val="4000"/>
            </a:srgbClr>
          </a:solidFill>
          <a:ln/>
        </p:spPr>
      </p:sp>
      <p:sp>
        <p:nvSpPr>
          <p:cNvPr id="6" name="Text 4"/>
          <p:cNvSpPr/>
          <p:nvPr/>
        </p:nvSpPr>
        <p:spPr>
          <a:xfrm>
            <a:off x="1028343" y="3381137"/>
            <a:ext cx="3885843" cy="36290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Output Variable</a:t>
            </a:r>
            <a:endParaRPr lang="en-US" sz="1750" dirty="0"/>
          </a:p>
        </p:txBody>
      </p:sp>
      <p:sp>
        <p:nvSpPr>
          <p:cNvPr id="7" name="Text 5"/>
          <p:cNvSpPr/>
          <p:nvPr/>
        </p:nvSpPr>
        <p:spPr>
          <a:xfrm>
            <a:off x="5375434" y="3381137"/>
            <a:ext cx="3880842" cy="36290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Actual</a:t>
            </a:r>
            <a:endParaRPr lang="en-US" sz="1750" dirty="0"/>
          </a:p>
        </p:txBody>
      </p:sp>
      <p:sp>
        <p:nvSpPr>
          <p:cNvPr id="8" name="Text 6"/>
          <p:cNvSpPr/>
          <p:nvPr/>
        </p:nvSpPr>
        <p:spPr>
          <a:xfrm>
            <a:off x="9717524" y="3381137"/>
            <a:ext cx="3884652" cy="36290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Predicted</a:t>
            </a:r>
            <a:endParaRPr lang="en-US" sz="1750" dirty="0"/>
          </a:p>
        </p:txBody>
      </p:sp>
      <p:sp>
        <p:nvSpPr>
          <p:cNvPr id="9" name="Shape 7"/>
          <p:cNvSpPr/>
          <p:nvPr/>
        </p:nvSpPr>
        <p:spPr>
          <a:xfrm>
            <a:off x="801410" y="3887748"/>
            <a:ext cx="13027581" cy="650319"/>
          </a:xfrm>
          <a:prstGeom prst="rect">
            <a:avLst/>
          </a:prstGeom>
          <a:solidFill>
            <a:srgbClr val="000000">
              <a:alpha val="4000"/>
            </a:srgbClr>
          </a:solidFill>
          <a:ln/>
        </p:spPr>
      </p:sp>
      <p:sp>
        <p:nvSpPr>
          <p:cNvPr id="10" name="Text 8"/>
          <p:cNvSpPr/>
          <p:nvPr/>
        </p:nvSpPr>
        <p:spPr>
          <a:xfrm>
            <a:off x="1028343" y="4031456"/>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Cumulative Oil (M m3)_1</a:t>
            </a:r>
            <a:endParaRPr lang="en-US" sz="1750" dirty="0"/>
          </a:p>
        </p:txBody>
      </p:sp>
      <p:sp>
        <p:nvSpPr>
          <p:cNvPr id="11" name="Text 9"/>
          <p:cNvSpPr/>
          <p:nvPr/>
        </p:nvSpPr>
        <p:spPr>
          <a:xfrm>
            <a:off x="5375434" y="4031456"/>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0.02</a:t>
            </a:r>
            <a:endParaRPr lang="en-US" sz="1750" dirty="0"/>
          </a:p>
        </p:txBody>
      </p:sp>
      <p:sp>
        <p:nvSpPr>
          <p:cNvPr id="12" name="Text 10"/>
          <p:cNvSpPr/>
          <p:nvPr/>
        </p:nvSpPr>
        <p:spPr>
          <a:xfrm>
            <a:off x="9717524" y="4031456"/>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0.02</a:t>
            </a:r>
            <a:endParaRPr lang="en-US" sz="1750" dirty="0"/>
          </a:p>
        </p:txBody>
      </p:sp>
      <p:sp>
        <p:nvSpPr>
          <p:cNvPr id="13" name="Shape 11"/>
          <p:cNvSpPr/>
          <p:nvPr/>
        </p:nvSpPr>
        <p:spPr>
          <a:xfrm>
            <a:off x="801410" y="4538067"/>
            <a:ext cx="13027581" cy="650319"/>
          </a:xfrm>
          <a:prstGeom prst="rect">
            <a:avLst/>
          </a:prstGeom>
          <a:solidFill>
            <a:srgbClr val="FFFFFF">
              <a:alpha val="4000"/>
            </a:srgbClr>
          </a:solidFill>
          <a:ln/>
        </p:spPr>
      </p:sp>
      <p:sp>
        <p:nvSpPr>
          <p:cNvPr id="14" name="Text 12"/>
          <p:cNvSpPr/>
          <p:nvPr/>
        </p:nvSpPr>
        <p:spPr>
          <a:xfrm>
            <a:off x="1028343" y="4681776"/>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Cumulative Oil (M m3)_3</a:t>
            </a:r>
            <a:endParaRPr lang="en-US" sz="1750" dirty="0"/>
          </a:p>
        </p:txBody>
      </p:sp>
      <p:sp>
        <p:nvSpPr>
          <p:cNvPr id="15" name="Text 13"/>
          <p:cNvSpPr/>
          <p:nvPr/>
        </p:nvSpPr>
        <p:spPr>
          <a:xfrm>
            <a:off x="5375434" y="4681776"/>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1475.0</a:t>
            </a:r>
            <a:endParaRPr lang="en-US" sz="1750" dirty="0"/>
          </a:p>
        </p:txBody>
      </p:sp>
      <p:sp>
        <p:nvSpPr>
          <p:cNvPr id="16" name="Text 14"/>
          <p:cNvSpPr/>
          <p:nvPr/>
        </p:nvSpPr>
        <p:spPr>
          <a:xfrm>
            <a:off x="9717524" y="4681776"/>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1515.0</a:t>
            </a:r>
            <a:endParaRPr lang="en-US" sz="1750" dirty="0"/>
          </a:p>
        </p:txBody>
      </p:sp>
      <p:sp>
        <p:nvSpPr>
          <p:cNvPr id="17" name="Shape 15"/>
          <p:cNvSpPr/>
          <p:nvPr/>
        </p:nvSpPr>
        <p:spPr>
          <a:xfrm>
            <a:off x="801410" y="5188387"/>
            <a:ext cx="13027581" cy="650319"/>
          </a:xfrm>
          <a:prstGeom prst="rect">
            <a:avLst/>
          </a:prstGeom>
          <a:solidFill>
            <a:srgbClr val="000000">
              <a:alpha val="4000"/>
            </a:srgbClr>
          </a:solidFill>
          <a:ln/>
        </p:spPr>
      </p:sp>
      <p:sp>
        <p:nvSpPr>
          <p:cNvPr id="18" name="Text 16"/>
          <p:cNvSpPr/>
          <p:nvPr/>
        </p:nvSpPr>
        <p:spPr>
          <a:xfrm>
            <a:off x="1028343" y="5332095"/>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Cumulative Oil (M m3)_5</a:t>
            </a:r>
            <a:endParaRPr lang="en-US" sz="1750" dirty="0"/>
          </a:p>
        </p:txBody>
      </p:sp>
      <p:sp>
        <p:nvSpPr>
          <p:cNvPr id="19" name="Text 17"/>
          <p:cNvSpPr/>
          <p:nvPr/>
        </p:nvSpPr>
        <p:spPr>
          <a:xfrm>
            <a:off x="5375434" y="5332095"/>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3000.0</a:t>
            </a:r>
            <a:endParaRPr lang="en-US" sz="1750" dirty="0"/>
          </a:p>
        </p:txBody>
      </p:sp>
      <p:sp>
        <p:nvSpPr>
          <p:cNvPr id="20" name="Text 18"/>
          <p:cNvSpPr/>
          <p:nvPr/>
        </p:nvSpPr>
        <p:spPr>
          <a:xfrm>
            <a:off x="9717524" y="5332095"/>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3174.4</a:t>
            </a:r>
            <a:endParaRPr lang="en-US" sz="1750" dirty="0"/>
          </a:p>
        </p:txBody>
      </p:sp>
      <p:sp>
        <p:nvSpPr>
          <p:cNvPr id="21" name="Shape 19"/>
          <p:cNvSpPr/>
          <p:nvPr/>
        </p:nvSpPr>
        <p:spPr>
          <a:xfrm>
            <a:off x="801410" y="5838706"/>
            <a:ext cx="13027581" cy="650319"/>
          </a:xfrm>
          <a:prstGeom prst="rect">
            <a:avLst/>
          </a:prstGeom>
          <a:solidFill>
            <a:srgbClr val="FFFFFF">
              <a:alpha val="4000"/>
            </a:srgbClr>
          </a:solidFill>
          <a:ln/>
        </p:spPr>
      </p:sp>
      <p:sp>
        <p:nvSpPr>
          <p:cNvPr id="22" name="Text 20"/>
          <p:cNvSpPr/>
          <p:nvPr/>
        </p:nvSpPr>
        <p:spPr>
          <a:xfrm>
            <a:off x="1028343" y="5982414"/>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Cumulative Oil (M m3)_7</a:t>
            </a:r>
            <a:endParaRPr lang="en-US" sz="1750" dirty="0"/>
          </a:p>
        </p:txBody>
      </p:sp>
      <p:sp>
        <p:nvSpPr>
          <p:cNvPr id="23" name="Text 21"/>
          <p:cNvSpPr/>
          <p:nvPr/>
        </p:nvSpPr>
        <p:spPr>
          <a:xfrm>
            <a:off x="5375434" y="5982414"/>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4257.0</a:t>
            </a:r>
            <a:endParaRPr lang="en-US" sz="1750" dirty="0"/>
          </a:p>
        </p:txBody>
      </p:sp>
      <p:sp>
        <p:nvSpPr>
          <p:cNvPr id="24" name="Text 22"/>
          <p:cNvSpPr/>
          <p:nvPr/>
        </p:nvSpPr>
        <p:spPr>
          <a:xfrm>
            <a:off x="9717524" y="5982414"/>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4254.3</a:t>
            </a:r>
            <a:endParaRPr lang="en-US" sz="17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Text 0"/>
          <p:cNvSpPr/>
          <p:nvPr/>
        </p:nvSpPr>
        <p:spPr>
          <a:xfrm>
            <a:off x="793790" y="90106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Case study</a:t>
            </a:r>
            <a:endParaRPr lang="en-US" sz="2650" dirty="0"/>
          </a:p>
        </p:txBody>
      </p:sp>
      <p:sp>
        <p:nvSpPr>
          <p:cNvPr id="3" name="Shape 1"/>
          <p:cNvSpPr/>
          <p:nvPr/>
        </p:nvSpPr>
        <p:spPr>
          <a:xfrm>
            <a:off x="793790" y="1779984"/>
            <a:ext cx="13042821" cy="4567476"/>
          </a:xfrm>
          <a:prstGeom prst="roundRect">
            <a:avLst>
              <a:gd name="adj" fmla="val 745"/>
            </a:avLst>
          </a:prstGeom>
          <a:noFill/>
          <a:ln w="7620">
            <a:solidFill>
              <a:srgbClr val="000000">
                <a:alpha val="8000"/>
              </a:srgbClr>
            </a:solidFill>
            <a:prstDash val="solid"/>
          </a:ln>
        </p:spPr>
      </p:sp>
      <p:sp>
        <p:nvSpPr>
          <p:cNvPr id="4" name="Shape 2"/>
          <p:cNvSpPr/>
          <p:nvPr/>
        </p:nvSpPr>
        <p:spPr>
          <a:xfrm>
            <a:off x="801410" y="1787604"/>
            <a:ext cx="13027581" cy="650319"/>
          </a:xfrm>
          <a:prstGeom prst="rect">
            <a:avLst/>
          </a:prstGeom>
          <a:solidFill>
            <a:srgbClr val="FFFFFF">
              <a:alpha val="4000"/>
            </a:srgbClr>
          </a:solidFill>
          <a:ln/>
        </p:spPr>
      </p:sp>
      <p:sp>
        <p:nvSpPr>
          <p:cNvPr id="5" name="Text 3"/>
          <p:cNvSpPr/>
          <p:nvPr/>
        </p:nvSpPr>
        <p:spPr>
          <a:xfrm>
            <a:off x="1028343" y="1931313"/>
            <a:ext cx="3885843" cy="36290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Output Variable</a:t>
            </a:r>
            <a:endParaRPr lang="en-US" sz="1750" dirty="0"/>
          </a:p>
        </p:txBody>
      </p:sp>
      <p:sp>
        <p:nvSpPr>
          <p:cNvPr id="6" name="Text 4"/>
          <p:cNvSpPr/>
          <p:nvPr/>
        </p:nvSpPr>
        <p:spPr>
          <a:xfrm>
            <a:off x="5375434" y="1931313"/>
            <a:ext cx="3880842" cy="36290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Actual</a:t>
            </a:r>
            <a:endParaRPr lang="en-US" sz="1750" dirty="0"/>
          </a:p>
        </p:txBody>
      </p:sp>
      <p:sp>
        <p:nvSpPr>
          <p:cNvPr id="7" name="Text 5"/>
          <p:cNvSpPr/>
          <p:nvPr/>
        </p:nvSpPr>
        <p:spPr>
          <a:xfrm>
            <a:off x="9717524" y="1931313"/>
            <a:ext cx="3884652" cy="36290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Predicted</a:t>
            </a:r>
            <a:endParaRPr lang="en-US" sz="1750" dirty="0"/>
          </a:p>
        </p:txBody>
      </p:sp>
      <p:sp>
        <p:nvSpPr>
          <p:cNvPr id="8" name="Shape 6"/>
          <p:cNvSpPr/>
          <p:nvPr/>
        </p:nvSpPr>
        <p:spPr>
          <a:xfrm>
            <a:off x="801410" y="2437924"/>
            <a:ext cx="13027581" cy="650319"/>
          </a:xfrm>
          <a:prstGeom prst="rect">
            <a:avLst/>
          </a:prstGeom>
          <a:solidFill>
            <a:srgbClr val="000000">
              <a:alpha val="4000"/>
            </a:srgbClr>
          </a:solidFill>
          <a:ln/>
        </p:spPr>
      </p:sp>
      <p:sp>
        <p:nvSpPr>
          <p:cNvPr id="9" name="Text 7"/>
          <p:cNvSpPr/>
          <p:nvPr/>
        </p:nvSpPr>
        <p:spPr>
          <a:xfrm>
            <a:off x="1028343" y="2581632"/>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(m3/day)_1</a:t>
            </a:r>
            <a:endParaRPr lang="en-US" sz="1750" dirty="0"/>
          </a:p>
        </p:txBody>
      </p:sp>
      <p:sp>
        <p:nvSpPr>
          <p:cNvPr id="10" name="Text 8"/>
          <p:cNvSpPr/>
          <p:nvPr/>
        </p:nvSpPr>
        <p:spPr>
          <a:xfrm>
            <a:off x="5375434" y="2581632"/>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25000.0</a:t>
            </a:r>
            <a:endParaRPr lang="en-US" sz="1750" dirty="0"/>
          </a:p>
        </p:txBody>
      </p:sp>
      <p:sp>
        <p:nvSpPr>
          <p:cNvPr id="11" name="Text 9"/>
          <p:cNvSpPr/>
          <p:nvPr/>
        </p:nvSpPr>
        <p:spPr>
          <a:xfrm>
            <a:off x="9717524" y="2581632"/>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23575.6</a:t>
            </a:r>
            <a:endParaRPr lang="en-US" sz="1750" dirty="0"/>
          </a:p>
        </p:txBody>
      </p:sp>
      <p:sp>
        <p:nvSpPr>
          <p:cNvPr id="12" name="Shape 10"/>
          <p:cNvSpPr/>
          <p:nvPr/>
        </p:nvSpPr>
        <p:spPr>
          <a:xfrm>
            <a:off x="801410" y="3088243"/>
            <a:ext cx="13027581" cy="650319"/>
          </a:xfrm>
          <a:prstGeom prst="rect">
            <a:avLst/>
          </a:prstGeom>
          <a:solidFill>
            <a:srgbClr val="FFFFFF">
              <a:alpha val="4000"/>
            </a:srgbClr>
          </a:solidFill>
          <a:ln/>
        </p:spPr>
      </p:sp>
      <p:sp>
        <p:nvSpPr>
          <p:cNvPr id="13" name="Text 11"/>
          <p:cNvSpPr/>
          <p:nvPr/>
        </p:nvSpPr>
        <p:spPr>
          <a:xfrm>
            <a:off x="1028343" y="3231952"/>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(m3/day)_3</a:t>
            </a:r>
            <a:endParaRPr lang="en-US" sz="1750" dirty="0"/>
          </a:p>
        </p:txBody>
      </p:sp>
      <p:sp>
        <p:nvSpPr>
          <p:cNvPr id="14" name="Text 12"/>
          <p:cNvSpPr/>
          <p:nvPr/>
        </p:nvSpPr>
        <p:spPr>
          <a:xfrm>
            <a:off x="5375434" y="3231952"/>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25000.0</a:t>
            </a:r>
            <a:endParaRPr lang="en-US" sz="1750" dirty="0"/>
          </a:p>
        </p:txBody>
      </p:sp>
      <p:sp>
        <p:nvSpPr>
          <p:cNvPr id="15" name="Text 13"/>
          <p:cNvSpPr/>
          <p:nvPr/>
        </p:nvSpPr>
        <p:spPr>
          <a:xfrm>
            <a:off x="9717524" y="3231952"/>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26716.9</a:t>
            </a:r>
            <a:endParaRPr lang="en-US" sz="1750" dirty="0"/>
          </a:p>
        </p:txBody>
      </p:sp>
      <p:sp>
        <p:nvSpPr>
          <p:cNvPr id="16" name="Shape 14"/>
          <p:cNvSpPr/>
          <p:nvPr/>
        </p:nvSpPr>
        <p:spPr>
          <a:xfrm>
            <a:off x="801410" y="3738563"/>
            <a:ext cx="13027581" cy="650319"/>
          </a:xfrm>
          <a:prstGeom prst="rect">
            <a:avLst/>
          </a:prstGeom>
          <a:solidFill>
            <a:srgbClr val="000000">
              <a:alpha val="4000"/>
            </a:srgbClr>
          </a:solidFill>
          <a:ln/>
        </p:spPr>
      </p:sp>
      <p:sp>
        <p:nvSpPr>
          <p:cNvPr id="17" name="Text 15"/>
          <p:cNvSpPr/>
          <p:nvPr/>
        </p:nvSpPr>
        <p:spPr>
          <a:xfrm>
            <a:off x="1028343" y="3882271"/>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(m3/day)_5</a:t>
            </a:r>
            <a:endParaRPr lang="en-US" sz="1750" dirty="0"/>
          </a:p>
        </p:txBody>
      </p:sp>
      <p:sp>
        <p:nvSpPr>
          <p:cNvPr id="18" name="Text 16"/>
          <p:cNvSpPr/>
          <p:nvPr/>
        </p:nvSpPr>
        <p:spPr>
          <a:xfrm>
            <a:off x="5375434" y="3882271"/>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25000.0</a:t>
            </a:r>
            <a:endParaRPr lang="en-US" sz="1750" dirty="0"/>
          </a:p>
        </p:txBody>
      </p:sp>
      <p:sp>
        <p:nvSpPr>
          <p:cNvPr id="19" name="Text 17"/>
          <p:cNvSpPr/>
          <p:nvPr/>
        </p:nvSpPr>
        <p:spPr>
          <a:xfrm>
            <a:off x="9717524" y="3882271"/>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21247.7</a:t>
            </a:r>
            <a:endParaRPr lang="en-US" sz="1750" dirty="0"/>
          </a:p>
        </p:txBody>
      </p:sp>
      <p:sp>
        <p:nvSpPr>
          <p:cNvPr id="20" name="Shape 18"/>
          <p:cNvSpPr/>
          <p:nvPr/>
        </p:nvSpPr>
        <p:spPr>
          <a:xfrm>
            <a:off x="801410" y="4388882"/>
            <a:ext cx="13027581" cy="650319"/>
          </a:xfrm>
          <a:prstGeom prst="rect">
            <a:avLst/>
          </a:prstGeom>
          <a:solidFill>
            <a:srgbClr val="FFFFFF">
              <a:alpha val="4000"/>
            </a:srgbClr>
          </a:solidFill>
          <a:ln/>
        </p:spPr>
      </p:sp>
      <p:sp>
        <p:nvSpPr>
          <p:cNvPr id="21" name="Text 19"/>
          <p:cNvSpPr/>
          <p:nvPr/>
        </p:nvSpPr>
        <p:spPr>
          <a:xfrm>
            <a:off x="1028343" y="4532590"/>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(m3/day)_7</a:t>
            </a:r>
            <a:endParaRPr lang="en-US" sz="1750" dirty="0"/>
          </a:p>
        </p:txBody>
      </p:sp>
      <p:sp>
        <p:nvSpPr>
          <p:cNvPr id="22" name="Text 20"/>
          <p:cNvSpPr/>
          <p:nvPr/>
        </p:nvSpPr>
        <p:spPr>
          <a:xfrm>
            <a:off x="5375434" y="4532590"/>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18353.0</a:t>
            </a:r>
            <a:endParaRPr lang="en-US" sz="1750" dirty="0"/>
          </a:p>
        </p:txBody>
      </p:sp>
      <p:sp>
        <p:nvSpPr>
          <p:cNvPr id="23" name="Text 21"/>
          <p:cNvSpPr/>
          <p:nvPr/>
        </p:nvSpPr>
        <p:spPr>
          <a:xfrm>
            <a:off x="9717524" y="4532590"/>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16218.2</a:t>
            </a:r>
            <a:endParaRPr lang="en-US" sz="1750" dirty="0"/>
          </a:p>
        </p:txBody>
      </p:sp>
      <p:sp>
        <p:nvSpPr>
          <p:cNvPr id="24" name="Shape 22"/>
          <p:cNvSpPr/>
          <p:nvPr/>
        </p:nvSpPr>
        <p:spPr>
          <a:xfrm>
            <a:off x="801410" y="5039201"/>
            <a:ext cx="13027581" cy="650319"/>
          </a:xfrm>
          <a:prstGeom prst="rect">
            <a:avLst/>
          </a:prstGeom>
          <a:solidFill>
            <a:srgbClr val="000000">
              <a:alpha val="4000"/>
            </a:srgbClr>
          </a:solidFill>
          <a:ln/>
        </p:spPr>
      </p:sp>
      <p:sp>
        <p:nvSpPr>
          <p:cNvPr id="25" name="Text 23"/>
          <p:cNvSpPr/>
          <p:nvPr/>
        </p:nvSpPr>
        <p:spPr>
          <a:xfrm>
            <a:off x="1028343" y="5182910"/>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(m3/day)_9</a:t>
            </a:r>
            <a:endParaRPr lang="en-US" sz="1750" dirty="0"/>
          </a:p>
        </p:txBody>
      </p:sp>
      <p:sp>
        <p:nvSpPr>
          <p:cNvPr id="26" name="Text 24"/>
          <p:cNvSpPr/>
          <p:nvPr/>
        </p:nvSpPr>
        <p:spPr>
          <a:xfrm>
            <a:off x="5375434" y="5182910"/>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14233.0</a:t>
            </a:r>
            <a:endParaRPr lang="en-US" sz="1750" dirty="0"/>
          </a:p>
        </p:txBody>
      </p:sp>
      <p:sp>
        <p:nvSpPr>
          <p:cNvPr id="27" name="Text 25"/>
          <p:cNvSpPr/>
          <p:nvPr/>
        </p:nvSpPr>
        <p:spPr>
          <a:xfrm>
            <a:off x="9717524" y="5182910"/>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12736.2</a:t>
            </a:r>
            <a:endParaRPr lang="en-US" sz="1750" dirty="0"/>
          </a:p>
        </p:txBody>
      </p:sp>
      <p:sp>
        <p:nvSpPr>
          <p:cNvPr id="28" name="Shape 26"/>
          <p:cNvSpPr/>
          <p:nvPr/>
        </p:nvSpPr>
        <p:spPr>
          <a:xfrm>
            <a:off x="801410" y="5689521"/>
            <a:ext cx="13027581" cy="650319"/>
          </a:xfrm>
          <a:prstGeom prst="rect">
            <a:avLst/>
          </a:prstGeom>
          <a:solidFill>
            <a:srgbClr val="FFFFFF">
              <a:alpha val="4000"/>
            </a:srgbClr>
          </a:solidFill>
          <a:ln/>
        </p:spPr>
      </p:sp>
      <p:sp>
        <p:nvSpPr>
          <p:cNvPr id="29" name="Text 27"/>
          <p:cNvSpPr/>
          <p:nvPr/>
        </p:nvSpPr>
        <p:spPr>
          <a:xfrm>
            <a:off x="1028343" y="5833229"/>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(m3/day)_11</a:t>
            </a:r>
            <a:endParaRPr lang="en-US" sz="1750" dirty="0"/>
          </a:p>
        </p:txBody>
      </p:sp>
      <p:sp>
        <p:nvSpPr>
          <p:cNvPr id="30" name="Text 28"/>
          <p:cNvSpPr/>
          <p:nvPr/>
        </p:nvSpPr>
        <p:spPr>
          <a:xfrm>
            <a:off x="5375434" y="5833229"/>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11398.0</a:t>
            </a:r>
            <a:endParaRPr lang="en-US" sz="1750" dirty="0"/>
          </a:p>
        </p:txBody>
      </p:sp>
      <p:sp>
        <p:nvSpPr>
          <p:cNvPr id="31" name="Text 29"/>
          <p:cNvSpPr/>
          <p:nvPr/>
        </p:nvSpPr>
        <p:spPr>
          <a:xfrm>
            <a:off x="9717524" y="5833229"/>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10596.7</a:t>
            </a:r>
            <a:endParaRPr lang="en-US" sz="1750" dirty="0"/>
          </a:p>
        </p:txBody>
      </p:sp>
      <p:sp>
        <p:nvSpPr>
          <p:cNvPr id="32" name="Text 30"/>
          <p:cNvSpPr/>
          <p:nvPr/>
        </p:nvSpPr>
        <p:spPr>
          <a:xfrm>
            <a:off x="793790" y="660261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sample (index=35) shows the model's prediction accuracy in its original, physical units—providing a granular perspective beyond summary statistics.</a:t>
            </a:r>
            <a:endParaRPr lang="en-US" sz="17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Text 0"/>
          <p:cNvSpPr/>
          <p:nvPr/>
        </p:nvSpPr>
        <p:spPr>
          <a:xfrm>
            <a:off x="793790" y="1754624"/>
            <a:ext cx="5865733"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15.4 Performance Without Outliers</a:t>
            </a:r>
            <a:endParaRPr lang="en-US" sz="2650" dirty="0"/>
          </a:p>
        </p:txBody>
      </p:sp>
      <p:sp>
        <p:nvSpPr>
          <p:cNvPr id="3" name="Text 1"/>
          <p:cNvSpPr/>
          <p:nvPr/>
        </p:nvSpPr>
        <p:spPr>
          <a:xfrm>
            <a:off x="793790" y="2746891"/>
            <a:ext cx="3048000" cy="748427"/>
          </a:xfrm>
          <a:prstGeom prst="rect">
            <a:avLst/>
          </a:prstGeom>
          <a:noFill/>
          <a:ln/>
        </p:spPr>
        <p:txBody>
          <a:bodyPr wrap="none" lIns="0" tIns="0" rIns="0" bIns="0" rtlCol="0" anchor="t"/>
          <a:lstStyle/>
          <a:p>
            <a:pPr marL="0" indent="0" algn="ctr">
              <a:lnSpc>
                <a:spcPts val="5850"/>
              </a:lnSpc>
              <a:buNone/>
            </a:pPr>
            <a:r>
              <a:rPr lang="en-US" sz="5850" dirty="0">
                <a:solidFill>
                  <a:srgbClr val="746558"/>
                </a:solidFill>
                <a:latin typeface="Gelasio Semi Bold" pitchFamily="34" charset="0"/>
                <a:ea typeface="Gelasio Semi Bold" pitchFamily="34" charset="-122"/>
                <a:cs typeface="Gelasio Semi Bold" pitchFamily="34" charset="-120"/>
              </a:rPr>
              <a:t>93.31</a:t>
            </a:r>
            <a:endParaRPr lang="en-US" sz="5850" dirty="0"/>
          </a:p>
        </p:txBody>
      </p:sp>
      <p:sp>
        <p:nvSpPr>
          <p:cNvPr id="4" name="Text 2"/>
          <p:cNvSpPr/>
          <p:nvPr/>
        </p:nvSpPr>
        <p:spPr>
          <a:xfrm>
            <a:off x="900113" y="377868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MAE</a:t>
            </a:r>
            <a:endParaRPr lang="en-US" sz="2200" dirty="0"/>
          </a:p>
        </p:txBody>
      </p:sp>
      <p:sp>
        <p:nvSpPr>
          <p:cNvPr id="5" name="Text 3"/>
          <p:cNvSpPr/>
          <p:nvPr/>
        </p:nvSpPr>
        <p:spPr>
          <a:xfrm>
            <a:off x="793790" y="4269105"/>
            <a:ext cx="3048000" cy="725805"/>
          </a:xfrm>
          <a:prstGeom prst="rect">
            <a:avLst/>
          </a:prstGeom>
          <a:noFill/>
          <a:ln/>
        </p:spPr>
        <p:txBody>
          <a:bodyPr wrap="squar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Mean Absolute Error on cleaned data</a:t>
            </a:r>
            <a:endParaRPr lang="en-US" sz="1750" dirty="0"/>
          </a:p>
        </p:txBody>
      </p:sp>
      <p:sp>
        <p:nvSpPr>
          <p:cNvPr id="6" name="Text 4"/>
          <p:cNvSpPr/>
          <p:nvPr/>
        </p:nvSpPr>
        <p:spPr>
          <a:xfrm>
            <a:off x="4125278" y="2746891"/>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746558"/>
                </a:solidFill>
                <a:latin typeface="Gelasio Semi Bold" pitchFamily="34" charset="0"/>
                <a:ea typeface="Gelasio Semi Bold" pitchFamily="34" charset="-122"/>
                <a:cs typeface="Gelasio Semi Bold" pitchFamily="34" charset="-120"/>
              </a:rPr>
              <a:t>234,35</a:t>
            </a:r>
            <a:endParaRPr lang="en-US" sz="5850" dirty="0"/>
          </a:p>
        </p:txBody>
      </p:sp>
      <p:sp>
        <p:nvSpPr>
          <p:cNvPr id="7" name="Text 5"/>
          <p:cNvSpPr/>
          <p:nvPr/>
        </p:nvSpPr>
        <p:spPr>
          <a:xfrm>
            <a:off x="4231719" y="377868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MSE</a:t>
            </a:r>
            <a:endParaRPr lang="en-US" sz="2200" dirty="0"/>
          </a:p>
        </p:txBody>
      </p:sp>
      <p:sp>
        <p:nvSpPr>
          <p:cNvPr id="8" name="Text 6"/>
          <p:cNvSpPr/>
          <p:nvPr/>
        </p:nvSpPr>
        <p:spPr>
          <a:xfrm>
            <a:off x="4125278" y="4269105"/>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Mean Squared Error</a:t>
            </a:r>
            <a:endParaRPr lang="en-US" sz="1750" dirty="0"/>
          </a:p>
        </p:txBody>
      </p:sp>
      <p:sp>
        <p:nvSpPr>
          <p:cNvPr id="9" name="Text 7"/>
          <p:cNvSpPr/>
          <p:nvPr/>
        </p:nvSpPr>
        <p:spPr>
          <a:xfrm>
            <a:off x="7456884" y="2746891"/>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746558"/>
                </a:solidFill>
                <a:latin typeface="Gelasio Semi Bold" pitchFamily="34" charset="0"/>
                <a:ea typeface="Gelasio Semi Bold" pitchFamily="34" charset="-122"/>
                <a:cs typeface="Gelasio Semi Bold" pitchFamily="34" charset="-120"/>
              </a:rPr>
              <a:t>153.08</a:t>
            </a:r>
            <a:endParaRPr lang="en-US" sz="5850" dirty="0"/>
          </a:p>
        </p:txBody>
      </p:sp>
      <p:sp>
        <p:nvSpPr>
          <p:cNvPr id="10" name="Text 8"/>
          <p:cNvSpPr/>
          <p:nvPr/>
        </p:nvSpPr>
        <p:spPr>
          <a:xfrm>
            <a:off x="7563326" y="377868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RMSE</a:t>
            </a:r>
            <a:endParaRPr lang="en-US" sz="2200" dirty="0"/>
          </a:p>
        </p:txBody>
      </p:sp>
      <p:sp>
        <p:nvSpPr>
          <p:cNvPr id="11" name="Text 9"/>
          <p:cNvSpPr/>
          <p:nvPr/>
        </p:nvSpPr>
        <p:spPr>
          <a:xfrm>
            <a:off x="7456884" y="4269105"/>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Root Mean Squared Error after removing outliers</a:t>
            </a:r>
            <a:endParaRPr lang="en-US" sz="1750" dirty="0"/>
          </a:p>
        </p:txBody>
      </p:sp>
      <p:sp>
        <p:nvSpPr>
          <p:cNvPr id="12" name="Text 10"/>
          <p:cNvSpPr/>
          <p:nvPr/>
        </p:nvSpPr>
        <p:spPr>
          <a:xfrm>
            <a:off x="10788491" y="2746891"/>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746558"/>
                </a:solidFill>
                <a:latin typeface="Gelasio Semi Bold" pitchFamily="34" charset="0"/>
                <a:ea typeface="Gelasio Semi Bold" pitchFamily="34" charset="-122"/>
                <a:cs typeface="Gelasio Semi Bold" pitchFamily="34" charset="-120"/>
              </a:rPr>
              <a:t>98.2%</a:t>
            </a:r>
            <a:endParaRPr lang="en-US" sz="5850" dirty="0"/>
          </a:p>
        </p:txBody>
      </p:sp>
      <p:sp>
        <p:nvSpPr>
          <p:cNvPr id="13" name="Text 11"/>
          <p:cNvSpPr/>
          <p:nvPr/>
        </p:nvSpPr>
        <p:spPr>
          <a:xfrm>
            <a:off x="10894933" y="377868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R²</a:t>
            </a:r>
            <a:endParaRPr lang="en-US" sz="2200" dirty="0"/>
          </a:p>
        </p:txBody>
      </p:sp>
      <p:sp>
        <p:nvSpPr>
          <p:cNvPr id="14" name="Text 12"/>
          <p:cNvSpPr/>
          <p:nvPr/>
        </p:nvSpPr>
        <p:spPr>
          <a:xfrm>
            <a:off x="10788491" y="4269105"/>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Coefficient of determination on typical data points</a:t>
            </a:r>
            <a:endParaRPr lang="en-US" sz="1750" dirty="0"/>
          </a:p>
        </p:txBody>
      </p:sp>
      <p:sp>
        <p:nvSpPr>
          <p:cNvPr id="15" name="Text 13"/>
          <p:cNvSpPr/>
          <p:nvPr/>
        </p:nvSpPr>
        <p:spPr>
          <a:xfrm>
            <a:off x="10788491" y="5130998"/>
            <a:ext cx="3048119"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6" name="Text 14"/>
          <p:cNvSpPr/>
          <p:nvPr/>
        </p:nvSpPr>
        <p:spPr>
          <a:xfrm>
            <a:off x="793790" y="574905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These metrics were calculated after removing the top 5% of prediction errors (defined as those above the 95th percentile threshold). The significant improvement confirms the model is </a:t>
            </a:r>
            <a:r>
              <a:rPr lang="en-US" sz="1750" dirty="0">
                <a:solidFill>
                  <a:srgbClr val="D3C5B6"/>
                </a:solidFill>
                <a:latin typeface="Gelasio" pitchFamily="34" charset="0"/>
                <a:ea typeface="Gelasio" pitchFamily="34" charset="-122"/>
                <a:cs typeface="Gelasio" pitchFamily="34" charset="-120"/>
              </a:rPr>
              <a:t>exceptionally accurate</a:t>
            </a:r>
            <a:r>
              <a:rPr lang="en-US" sz="1750" dirty="0">
                <a:solidFill>
                  <a:srgbClr val="746558"/>
                </a:solidFill>
                <a:latin typeface="Gelasio" pitchFamily="34" charset="0"/>
                <a:ea typeface="Gelasio" pitchFamily="34" charset="-122"/>
                <a:cs typeface="Gelasio" pitchFamily="34" charset="-120"/>
              </a:rPr>
              <a:t> on the vast majority of data.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16054"/>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Process</a:t>
            </a:r>
            <a:endParaRPr lang="en-US" sz="3550" dirty="0"/>
          </a:p>
        </p:txBody>
      </p:sp>
      <p:sp>
        <p:nvSpPr>
          <p:cNvPr id="3" name="Text 1"/>
          <p:cNvSpPr/>
          <p:nvPr/>
        </p:nvSpPr>
        <p:spPr>
          <a:xfrm>
            <a:off x="793790" y="1609844"/>
            <a:ext cx="7078385"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1. Importing Essential Libraries</a:t>
            </a:r>
            <a:endParaRPr lang="en-US" sz="3550" dirty="0"/>
          </a:p>
        </p:txBody>
      </p:sp>
      <p:sp>
        <p:nvSpPr>
          <p:cNvPr id="4" name="Text 2"/>
          <p:cNvSpPr/>
          <p:nvPr/>
        </p:nvSpPr>
        <p:spPr>
          <a:xfrm>
            <a:off x="793790" y="251698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At the first part of this project we must import Python libraries for various stages of deep learning model development, from data handling to hyperparameter tuning and visualization. Each library plays a critical role in building a robust reservoir production forecasting system.</a:t>
            </a:r>
            <a:endParaRPr lang="en-US" sz="1750" dirty="0"/>
          </a:p>
        </p:txBody>
      </p:sp>
      <p:sp>
        <p:nvSpPr>
          <p:cNvPr id="5" name="Text 3"/>
          <p:cNvSpPr/>
          <p:nvPr/>
        </p:nvSpPr>
        <p:spPr>
          <a:xfrm>
            <a:off x="793790" y="39458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Core Components</a:t>
            </a:r>
            <a:endParaRPr lang="en-US" sz="2200" dirty="0"/>
          </a:p>
        </p:txBody>
      </p:sp>
      <p:sp>
        <p:nvSpPr>
          <p:cNvPr id="6" name="Shape 4"/>
          <p:cNvSpPr/>
          <p:nvPr/>
        </p:nvSpPr>
        <p:spPr>
          <a:xfrm>
            <a:off x="793790" y="4640342"/>
            <a:ext cx="510302" cy="510302"/>
          </a:xfrm>
          <a:prstGeom prst="roundRect">
            <a:avLst>
              <a:gd name="adj" fmla="val 6667"/>
            </a:avLst>
          </a:prstGeom>
          <a:solidFill>
            <a:srgbClr val="EEE8DD"/>
          </a:solidFill>
          <a:ln/>
        </p:spPr>
      </p:sp>
      <p:sp>
        <p:nvSpPr>
          <p:cNvPr id="7" name="Text 5"/>
          <p:cNvSpPr/>
          <p:nvPr/>
        </p:nvSpPr>
        <p:spPr>
          <a:xfrm>
            <a:off x="1530906" y="4714042"/>
            <a:ext cx="12305705" cy="38576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Data &amp; Numerical Ops:</a:t>
            </a:r>
            <a:r>
              <a:rPr lang="en-US" sz="1750" dirty="0">
                <a:solidFill>
                  <a:srgbClr val="746558"/>
                </a:solidFill>
                <a:latin typeface="Gelasio" pitchFamily="34" charset="0"/>
                <a:ea typeface="Gelasio" pitchFamily="34" charset="-122"/>
                <a:cs typeface="Gelasio" pitchFamily="34" charset="-120"/>
              </a:rPr>
              <a:t> </a:t>
            </a:r>
            <a:r>
              <a:rPr lang="en-US" sz="1750" dirty="0">
                <a:solidFill>
                  <a:srgbClr val="746558"/>
                </a:solidFill>
                <a:highlight>
                  <a:srgbClr val="ECE9E3"/>
                </a:highlight>
                <a:latin typeface="Consolas" pitchFamily="34" charset="0"/>
                <a:ea typeface="Consolas" pitchFamily="34" charset="-122"/>
                <a:cs typeface="Consolas" pitchFamily="34" charset="-120"/>
              </a:rPr>
              <a:t>pandas</a:t>
            </a:r>
            <a:r>
              <a:rPr lang="en-US" sz="1750" dirty="0">
                <a:solidFill>
                  <a:srgbClr val="746558"/>
                </a:solidFill>
                <a:latin typeface="Gelasio" pitchFamily="34" charset="0"/>
                <a:ea typeface="Gelasio" pitchFamily="34" charset="-122"/>
                <a:cs typeface="Gelasio" pitchFamily="34" charset="-120"/>
              </a:rPr>
              <a:t> for DataFrames, </a:t>
            </a:r>
            <a:r>
              <a:rPr lang="en-US" sz="1750" dirty="0">
                <a:solidFill>
                  <a:srgbClr val="746558"/>
                </a:solidFill>
                <a:highlight>
                  <a:srgbClr val="ECE9E3"/>
                </a:highlight>
                <a:latin typeface="Consolas" pitchFamily="34" charset="0"/>
                <a:ea typeface="Consolas" pitchFamily="34" charset="-122"/>
                <a:cs typeface="Consolas" pitchFamily="34" charset="-120"/>
              </a:rPr>
              <a:t>numpy</a:t>
            </a:r>
            <a:r>
              <a:rPr lang="en-US" sz="1750" dirty="0">
                <a:solidFill>
                  <a:srgbClr val="746558"/>
                </a:solidFill>
                <a:latin typeface="Gelasio" pitchFamily="34" charset="0"/>
                <a:ea typeface="Gelasio" pitchFamily="34" charset="-122"/>
                <a:cs typeface="Gelasio" pitchFamily="34" charset="-120"/>
              </a:rPr>
              <a:t> for array computations, and </a:t>
            </a:r>
            <a:r>
              <a:rPr lang="en-US" sz="1750" dirty="0">
                <a:solidFill>
                  <a:srgbClr val="746558"/>
                </a:solidFill>
                <a:highlight>
                  <a:srgbClr val="ECE9E3"/>
                </a:highlight>
                <a:latin typeface="Consolas" pitchFamily="34" charset="0"/>
                <a:ea typeface="Consolas" pitchFamily="34" charset="-122"/>
                <a:cs typeface="Consolas" pitchFamily="34" charset="-120"/>
              </a:rPr>
              <a:t>os</a:t>
            </a:r>
            <a:r>
              <a:rPr lang="en-US" sz="1750" dirty="0">
                <a:solidFill>
                  <a:srgbClr val="746558"/>
                </a:solidFill>
                <a:latin typeface="Gelasio" pitchFamily="34" charset="0"/>
                <a:ea typeface="Gelasio" pitchFamily="34" charset="-122"/>
                <a:cs typeface="Gelasio" pitchFamily="34" charset="-120"/>
              </a:rPr>
              <a:t> for file management.</a:t>
            </a:r>
            <a:endParaRPr lang="en-US" sz="1750" dirty="0"/>
          </a:p>
        </p:txBody>
      </p:sp>
      <p:sp>
        <p:nvSpPr>
          <p:cNvPr id="8" name="Shape 6"/>
          <p:cNvSpPr/>
          <p:nvPr/>
        </p:nvSpPr>
        <p:spPr>
          <a:xfrm>
            <a:off x="793790" y="5604272"/>
            <a:ext cx="510302" cy="510302"/>
          </a:xfrm>
          <a:prstGeom prst="roundRect">
            <a:avLst>
              <a:gd name="adj" fmla="val 6667"/>
            </a:avLst>
          </a:prstGeom>
          <a:solidFill>
            <a:srgbClr val="EEE8DD"/>
          </a:solidFill>
          <a:ln/>
        </p:spPr>
      </p:sp>
      <p:sp>
        <p:nvSpPr>
          <p:cNvPr id="9" name="Text 7"/>
          <p:cNvSpPr/>
          <p:nvPr/>
        </p:nvSpPr>
        <p:spPr>
          <a:xfrm>
            <a:off x="1530906" y="5677972"/>
            <a:ext cx="12305705" cy="771525"/>
          </a:xfrm>
          <a:prstGeom prst="rect">
            <a:avLst/>
          </a:prstGeom>
          <a:noFill/>
          <a:ln/>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Deep Learning:</a:t>
            </a:r>
            <a:r>
              <a:rPr lang="en-US" sz="1750" dirty="0">
                <a:solidFill>
                  <a:srgbClr val="746558"/>
                </a:solidFill>
                <a:latin typeface="Gelasio" pitchFamily="34" charset="0"/>
                <a:ea typeface="Gelasio" pitchFamily="34" charset="-122"/>
                <a:cs typeface="Gelasio" pitchFamily="34" charset="-120"/>
              </a:rPr>
              <a:t> </a:t>
            </a:r>
            <a:r>
              <a:rPr lang="en-US" sz="1750" dirty="0">
                <a:solidFill>
                  <a:srgbClr val="746558"/>
                </a:solidFill>
                <a:highlight>
                  <a:srgbClr val="ECE9E3"/>
                </a:highlight>
                <a:latin typeface="Consolas" pitchFamily="34" charset="0"/>
                <a:ea typeface="Consolas" pitchFamily="34" charset="-122"/>
                <a:cs typeface="Consolas" pitchFamily="34" charset="-120"/>
              </a:rPr>
              <a:t>tensorflow</a:t>
            </a:r>
            <a:r>
              <a:rPr lang="en-US" sz="1750" dirty="0">
                <a:solidFill>
                  <a:srgbClr val="746558"/>
                </a:solidFill>
                <a:latin typeface="Gelasio" pitchFamily="34" charset="0"/>
                <a:ea typeface="Gelasio" pitchFamily="34" charset="-122"/>
                <a:cs typeface="Gelasio" pitchFamily="34" charset="-120"/>
              </a:rPr>
              <a:t> and </a:t>
            </a:r>
            <a:r>
              <a:rPr lang="en-US" sz="1750" dirty="0">
                <a:solidFill>
                  <a:srgbClr val="746558"/>
                </a:solidFill>
                <a:highlight>
                  <a:srgbClr val="ECE9E3"/>
                </a:highlight>
                <a:latin typeface="Consolas" pitchFamily="34" charset="0"/>
                <a:ea typeface="Consolas" pitchFamily="34" charset="-122"/>
                <a:cs typeface="Consolas" pitchFamily="34" charset="-120"/>
              </a:rPr>
              <a:t>keras</a:t>
            </a:r>
            <a:r>
              <a:rPr lang="en-US" sz="1750" dirty="0">
                <a:solidFill>
                  <a:srgbClr val="746558"/>
                </a:solidFill>
                <a:latin typeface="Gelasio" pitchFamily="34" charset="0"/>
                <a:ea typeface="Gelasio" pitchFamily="34" charset="-122"/>
                <a:cs typeface="Gelasio" pitchFamily="34" charset="-120"/>
              </a:rPr>
              <a:t> API for NN building, training, and evaluation (e.g., </a:t>
            </a:r>
            <a:r>
              <a:rPr lang="en-US" sz="1750" dirty="0">
                <a:solidFill>
                  <a:srgbClr val="746558"/>
                </a:solidFill>
                <a:highlight>
                  <a:srgbClr val="ECE9E3"/>
                </a:highlight>
                <a:latin typeface="Consolas" pitchFamily="34" charset="0"/>
                <a:ea typeface="Consolas" pitchFamily="34" charset="-122"/>
                <a:cs typeface="Consolas" pitchFamily="34" charset="-120"/>
              </a:rPr>
              <a:t>Conv2D</a:t>
            </a:r>
            <a:r>
              <a:rPr lang="en-US" sz="1750" dirty="0">
                <a:solidFill>
                  <a:srgbClr val="746558"/>
                </a:solidFill>
                <a:latin typeface="Gelasio" pitchFamily="34" charset="0"/>
                <a:ea typeface="Gelasio" pitchFamily="34" charset="-122"/>
                <a:cs typeface="Gelasio" pitchFamily="34" charset="-120"/>
              </a:rPr>
              <a:t>, </a:t>
            </a:r>
            <a:r>
              <a:rPr lang="en-US" sz="1750" dirty="0">
                <a:solidFill>
                  <a:srgbClr val="746558"/>
                </a:solidFill>
                <a:highlight>
                  <a:srgbClr val="ECE9E3"/>
                </a:highlight>
                <a:latin typeface="Consolas" pitchFamily="34" charset="0"/>
                <a:ea typeface="Consolas" pitchFamily="34" charset="-122"/>
                <a:cs typeface="Consolas" pitchFamily="34" charset="-120"/>
              </a:rPr>
              <a:t>Dense</a:t>
            </a:r>
            <a:r>
              <a:rPr lang="en-US" sz="1750" dirty="0">
                <a:solidFill>
                  <a:srgbClr val="746558"/>
                </a:solidFill>
                <a:latin typeface="Gelasio" pitchFamily="34" charset="0"/>
                <a:ea typeface="Gelasio" pitchFamily="34" charset="-122"/>
                <a:cs typeface="Gelasio" pitchFamily="34" charset="-120"/>
              </a:rPr>
              <a:t>, </a:t>
            </a:r>
            <a:r>
              <a:rPr lang="en-US" sz="1750" dirty="0">
                <a:solidFill>
                  <a:srgbClr val="746558"/>
                </a:solidFill>
                <a:highlight>
                  <a:srgbClr val="ECE9E3"/>
                </a:highlight>
                <a:latin typeface="Consolas" pitchFamily="34" charset="0"/>
                <a:ea typeface="Consolas" pitchFamily="34" charset="-122"/>
                <a:cs typeface="Consolas" pitchFamily="34" charset="-120"/>
              </a:rPr>
              <a:t>Dropout</a:t>
            </a:r>
            <a:r>
              <a:rPr lang="en-US" sz="1750" dirty="0">
                <a:solidFill>
                  <a:srgbClr val="746558"/>
                </a:solidFill>
                <a:latin typeface="Gelasio" pitchFamily="34" charset="0"/>
                <a:ea typeface="Gelasio" pitchFamily="34" charset="-122"/>
                <a:cs typeface="Gelasio" pitchFamily="34" charset="-120"/>
              </a:rPr>
              <a:t> layers, </a:t>
            </a:r>
            <a:r>
              <a:rPr lang="en-US" sz="1750" dirty="0">
                <a:solidFill>
                  <a:srgbClr val="746558"/>
                </a:solidFill>
                <a:highlight>
                  <a:srgbClr val="ECE9E3"/>
                </a:highlight>
                <a:latin typeface="Consolas" pitchFamily="34" charset="0"/>
                <a:ea typeface="Consolas" pitchFamily="34" charset="-122"/>
                <a:cs typeface="Consolas" pitchFamily="34" charset="-120"/>
              </a:rPr>
              <a:t>EarlyStopping</a:t>
            </a:r>
            <a:r>
              <a:rPr lang="en-US" sz="1750" dirty="0">
                <a:solidFill>
                  <a:srgbClr val="746558"/>
                </a:solidFill>
                <a:latin typeface="Gelasio" pitchFamily="34" charset="0"/>
                <a:ea typeface="Gelasio" pitchFamily="34" charset="-122"/>
                <a:cs typeface="Gelasio" pitchFamily="34" charset="-120"/>
              </a:rPr>
              <a:t>).</a:t>
            </a:r>
            <a:endParaRPr lang="en-US" sz="1750" dirty="0"/>
          </a:p>
        </p:txBody>
      </p:sp>
      <p:sp>
        <p:nvSpPr>
          <p:cNvPr id="10" name="Shape 8"/>
          <p:cNvSpPr/>
          <p:nvPr/>
        </p:nvSpPr>
        <p:spPr>
          <a:xfrm>
            <a:off x="793790" y="6903125"/>
            <a:ext cx="510302" cy="510302"/>
          </a:xfrm>
          <a:prstGeom prst="roundRect">
            <a:avLst>
              <a:gd name="adj" fmla="val 6667"/>
            </a:avLst>
          </a:prstGeom>
          <a:solidFill>
            <a:srgbClr val="EEE8DD"/>
          </a:solidFill>
          <a:ln/>
        </p:spPr>
      </p:sp>
      <p:sp>
        <p:nvSpPr>
          <p:cNvPr id="11" name="Text 9"/>
          <p:cNvSpPr/>
          <p:nvPr/>
        </p:nvSpPr>
        <p:spPr>
          <a:xfrm>
            <a:off x="1530906" y="6976824"/>
            <a:ext cx="12305705" cy="38576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Data Preprocessing:</a:t>
            </a:r>
            <a:r>
              <a:rPr lang="en-US" sz="1750" dirty="0">
                <a:solidFill>
                  <a:srgbClr val="746558"/>
                </a:solidFill>
                <a:latin typeface="Gelasio" pitchFamily="34" charset="0"/>
                <a:ea typeface="Gelasio" pitchFamily="34" charset="-122"/>
                <a:cs typeface="Gelasio" pitchFamily="34" charset="-120"/>
              </a:rPr>
              <a:t> </a:t>
            </a:r>
            <a:r>
              <a:rPr lang="en-US" sz="1750" dirty="0">
                <a:solidFill>
                  <a:srgbClr val="746558"/>
                </a:solidFill>
                <a:highlight>
                  <a:srgbClr val="ECE9E3"/>
                </a:highlight>
                <a:latin typeface="Consolas" pitchFamily="34" charset="0"/>
                <a:ea typeface="Consolas" pitchFamily="34" charset="-122"/>
                <a:cs typeface="Consolas" pitchFamily="34" charset="-120"/>
              </a:rPr>
              <a:t>scikit-learn</a:t>
            </a:r>
            <a:r>
              <a:rPr lang="en-US" sz="1750" dirty="0">
                <a:solidFill>
                  <a:srgbClr val="746558"/>
                </a:solidFill>
                <a:latin typeface="Gelasio" pitchFamily="34" charset="0"/>
                <a:ea typeface="Gelasio" pitchFamily="34" charset="-122"/>
                <a:cs typeface="Gelasio" pitchFamily="34" charset="-120"/>
              </a:rPr>
              <a:t> for </a:t>
            </a:r>
            <a:r>
              <a:rPr lang="en-US" sz="1750" dirty="0">
                <a:solidFill>
                  <a:srgbClr val="746558"/>
                </a:solidFill>
                <a:highlight>
                  <a:srgbClr val="ECE9E3"/>
                </a:highlight>
                <a:latin typeface="Consolas" pitchFamily="34" charset="0"/>
                <a:ea typeface="Consolas" pitchFamily="34" charset="-122"/>
                <a:cs typeface="Consolas" pitchFamily="34" charset="-120"/>
              </a:rPr>
              <a:t>train_test_split</a:t>
            </a:r>
            <a:r>
              <a:rPr lang="en-US" sz="1750" dirty="0">
                <a:solidFill>
                  <a:srgbClr val="746558"/>
                </a:solidFill>
                <a:latin typeface="Gelasio" pitchFamily="34" charset="0"/>
                <a:ea typeface="Gelasio" pitchFamily="34" charset="-122"/>
                <a:cs typeface="Gelasio" pitchFamily="34" charset="-120"/>
              </a:rPr>
              <a:t> and </a:t>
            </a:r>
            <a:r>
              <a:rPr lang="en-US" sz="1750" dirty="0">
                <a:solidFill>
                  <a:srgbClr val="746558"/>
                </a:solidFill>
                <a:highlight>
                  <a:srgbClr val="ECE9E3"/>
                </a:highlight>
                <a:latin typeface="Consolas" pitchFamily="34" charset="0"/>
                <a:ea typeface="Consolas" pitchFamily="34" charset="-122"/>
                <a:cs typeface="Consolas" pitchFamily="34" charset="-120"/>
              </a:rPr>
              <a:t>MinMaxScaler</a:t>
            </a:r>
            <a:r>
              <a:rPr lang="en-US" sz="1750" dirty="0">
                <a:solidFill>
                  <a:srgbClr val="746558"/>
                </a:solidFill>
                <a:latin typeface="Gelasio" pitchFamily="34" charset="0"/>
                <a:ea typeface="Gelasio" pitchFamily="34" charset="-122"/>
                <a:cs typeface="Gelasio" pitchFamily="34" charset="-120"/>
              </a:rPr>
              <a:t> for data normalization.</a:t>
            </a:r>
            <a:endParaRPr lang="en-US" sz="175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607" y="2663547"/>
            <a:ext cx="4919186" cy="2902387"/>
          </a:xfrm>
          <a:prstGeom prst="rect">
            <a:avLst/>
          </a:prstGeom>
        </p:spPr>
      </p:pic>
      <p:sp>
        <p:nvSpPr>
          <p:cNvPr id="4" name="Text 0"/>
          <p:cNvSpPr/>
          <p:nvPr/>
        </p:nvSpPr>
        <p:spPr>
          <a:xfrm>
            <a:off x="793790" y="1714857"/>
            <a:ext cx="6315432"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15.5 Visualizing the Outlier Threshold</a:t>
            </a:r>
            <a:endParaRPr lang="en-US" sz="2650" dirty="0"/>
          </a:p>
        </p:txBody>
      </p:sp>
      <p:sp>
        <p:nvSpPr>
          <p:cNvPr id="5" name="Text 1"/>
          <p:cNvSpPr/>
          <p:nvPr/>
        </p:nvSpPr>
        <p:spPr>
          <a:xfrm>
            <a:off x="793790" y="26221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Process:</a:t>
            </a:r>
            <a:endParaRPr lang="en-US" sz="2200" dirty="0"/>
          </a:p>
        </p:txBody>
      </p:sp>
      <p:sp>
        <p:nvSpPr>
          <p:cNvPr id="6" name="Text 2"/>
          <p:cNvSpPr/>
          <p:nvPr/>
        </p:nvSpPr>
        <p:spPr>
          <a:xfrm>
            <a:off x="793790" y="3203258"/>
            <a:ext cx="35015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Calculate absolute error for every prediction</a:t>
            </a:r>
            <a:endParaRPr lang="en-US" sz="1750" dirty="0"/>
          </a:p>
        </p:txBody>
      </p:sp>
      <p:sp>
        <p:nvSpPr>
          <p:cNvPr id="7" name="Text 3"/>
          <p:cNvSpPr/>
          <p:nvPr/>
        </p:nvSpPr>
        <p:spPr>
          <a:xfrm>
            <a:off x="793790" y="4008358"/>
            <a:ext cx="35015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Define threshold as 95th percentile of errors</a:t>
            </a:r>
            <a:endParaRPr lang="en-US" sz="1750" dirty="0"/>
          </a:p>
        </p:txBody>
      </p:sp>
      <p:sp>
        <p:nvSpPr>
          <p:cNvPr id="8" name="Text 4"/>
          <p:cNvSpPr/>
          <p:nvPr/>
        </p:nvSpPr>
        <p:spPr>
          <a:xfrm>
            <a:off x="793790" y="4813459"/>
            <a:ext cx="35015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Flag samples with errors above this threshold</a:t>
            </a:r>
            <a:endParaRPr lang="en-US" sz="1750" dirty="0"/>
          </a:p>
        </p:txBody>
      </p:sp>
      <p:sp>
        <p:nvSpPr>
          <p:cNvPr id="9" name="Text 5"/>
          <p:cNvSpPr/>
          <p:nvPr/>
        </p:nvSpPr>
        <p:spPr>
          <a:xfrm>
            <a:off x="793790" y="5618559"/>
            <a:ext cx="35015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Recalculate metrics on remaining 95% of data</a:t>
            </a:r>
            <a:endParaRPr lang="en-US" sz="1750" dirty="0"/>
          </a:p>
        </p:txBody>
      </p:sp>
      <p:sp>
        <p:nvSpPr>
          <p:cNvPr id="10" name="Text 6"/>
          <p:cNvSpPr/>
          <p:nvPr/>
        </p:nvSpPr>
        <p:spPr>
          <a:xfrm>
            <a:off x="4856321" y="26221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Insights:</a:t>
            </a:r>
            <a:endParaRPr lang="en-US" sz="2200" dirty="0"/>
          </a:p>
        </p:txBody>
      </p:sp>
      <p:sp>
        <p:nvSpPr>
          <p:cNvPr id="11" name="Text 7"/>
          <p:cNvSpPr/>
          <p:nvPr/>
        </p:nvSpPr>
        <p:spPr>
          <a:xfrm>
            <a:off x="4856321" y="3203258"/>
            <a:ext cx="3501509"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plot clearly shows that while most samples have very low prediction errors, a few distinct samples (the spikes) have significantly higher errors.</a:t>
            </a:r>
            <a:endParaRPr lang="en-US" sz="1750" dirty="0"/>
          </a:p>
        </p:txBody>
      </p:sp>
      <p:sp>
        <p:nvSpPr>
          <p:cNvPr id="12" name="Text 8"/>
          <p:cNvSpPr/>
          <p:nvPr/>
        </p:nvSpPr>
        <p:spPr>
          <a:xfrm>
            <a:off x="4856321" y="5221843"/>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threshold line (red dashed) effectively isolates these outlier predictions.</a:t>
            </a:r>
            <a:endParaRPr lang="en-US" sz="17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Text 0"/>
          <p:cNvSpPr/>
          <p:nvPr/>
        </p:nvSpPr>
        <p:spPr>
          <a:xfrm>
            <a:off x="793790" y="1038463"/>
            <a:ext cx="55715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Visualizing the Outlier Threshold</a:t>
            </a:r>
            <a:endParaRPr lang="en-US" sz="2650" dirty="0"/>
          </a:p>
        </p:txBody>
      </p:sp>
      <p:pic>
        <p:nvPicPr>
          <p:cNvPr id="3" name="Image 0" descr="preencoded.png"/>
          <p:cNvPicPr>
            <a:picLocks noChangeAspect="1"/>
          </p:cNvPicPr>
          <p:nvPr/>
        </p:nvPicPr>
        <p:blipFill>
          <a:blip r:embed="rId3"/>
          <a:stretch>
            <a:fillRect/>
          </a:stretch>
        </p:blipFill>
        <p:spPr>
          <a:xfrm>
            <a:off x="1361003" y="1917383"/>
            <a:ext cx="11908393" cy="52736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486620"/>
            <a:ext cx="4919305" cy="3256359"/>
          </a:xfrm>
          <a:prstGeom prst="rect">
            <a:avLst/>
          </a:prstGeom>
        </p:spPr>
      </p:pic>
      <p:sp>
        <p:nvSpPr>
          <p:cNvPr id="4" name="Text 0"/>
          <p:cNvSpPr/>
          <p:nvPr/>
        </p:nvSpPr>
        <p:spPr>
          <a:xfrm>
            <a:off x="6280190" y="864275"/>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15.6 Final Residual Analysis: Validating Model Quality</a:t>
            </a:r>
            <a:endParaRPr lang="en-US" sz="2650" dirty="0"/>
          </a:p>
        </p:txBody>
      </p:sp>
      <p:sp>
        <p:nvSpPr>
          <p:cNvPr id="5" name="Shape 1"/>
          <p:cNvSpPr/>
          <p:nvPr/>
        </p:nvSpPr>
        <p:spPr>
          <a:xfrm>
            <a:off x="6280190" y="1970008"/>
            <a:ext cx="7556421" cy="2093714"/>
          </a:xfrm>
          <a:prstGeom prst="roundRect">
            <a:avLst>
              <a:gd name="adj" fmla="val 6988"/>
            </a:avLst>
          </a:prstGeom>
          <a:solidFill>
            <a:srgbClr val="F9F6F0"/>
          </a:solidFill>
          <a:ln w="30480">
            <a:solidFill>
              <a:srgbClr val="D4CEC3"/>
            </a:solidFill>
            <a:prstDash val="solid"/>
          </a:ln>
        </p:spPr>
      </p:sp>
      <p:sp>
        <p:nvSpPr>
          <p:cNvPr id="6" name="Shape 2"/>
          <p:cNvSpPr/>
          <p:nvPr/>
        </p:nvSpPr>
        <p:spPr>
          <a:xfrm>
            <a:off x="6249710" y="1970008"/>
            <a:ext cx="121920" cy="2093714"/>
          </a:xfrm>
          <a:prstGeom prst="roundRect">
            <a:avLst>
              <a:gd name="adj" fmla="val 27907"/>
            </a:avLst>
          </a:prstGeom>
          <a:solidFill>
            <a:srgbClr val="D3C5B6"/>
          </a:solidFill>
          <a:ln/>
        </p:spPr>
      </p:sp>
      <p:sp>
        <p:nvSpPr>
          <p:cNvPr id="7" name="Text 3"/>
          <p:cNvSpPr/>
          <p:nvPr/>
        </p:nvSpPr>
        <p:spPr>
          <a:xfrm>
            <a:off x="6628924" y="22273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No Systematic Bias</a:t>
            </a:r>
            <a:endParaRPr lang="en-US" sz="2200" dirty="0"/>
          </a:p>
        </p:txBody>
      </p:sp>
      <p:sp>
        <p:nvSpPr>
          <p:cNvPr id="8" name="Text 4"/>
          <p:cNvSpPr/>
          <p:nvPr/>
        </p:nvSpPr>
        <p:spPr>
          <a:xfrm>
            <a:off x="6628924" y="2717721"/>
            <a:ext cx="6950393"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Residuals are randomly and symmetrically distributed around zero, indicating the model isn't systematically over- or under-predicting across the range of values.</a:t>
            </a:r>
            <a:endParaRPr lang="en-US" sz="1750" dirty="0"/>
          </a:p>
        </p:txBody>
      </p:sp>
      <p:sp>
        <p:nvSpPr>
          <p:cNvPr id="9" name="Shape 5"/>
          <p:cNvSpPr/>
          <p:nvPr/>
        </p:nvSpPr>
        <p:spPr>
          <a:xfrm>
            <a:off x="6280190" y="4290536"/>
            <a:ext cx="7556421" cy="2093714"/>
          </a:xfrm>
          <a:prstGeom prst="roundRect">
            <a:avLst>
              <a:gd name="adj" fmla="val 6988"/>
            </a:avLst>
          </a:prstGeom>
          <a:solidFill>
            <a:srgbClr val="F9F6F0"/>
          </a:solidFill>
          <a:ln w="30480">
            <a:solidFill>
              <a:srgbClr val="D4CEC3"/>
            </a:solidFill>
            <a:prstDash val="solid"/>
          </a:ln>
        </p:spPr>
      </p:sp>
      <p:sp>
        <p:nvSpPr>
          <p:cNvPr id="10" name="Shape 6"/>
          <p:cNvSpPr/>
          <p:nvPr/>
        </p:nvSpPr>
        <p:spPr>
          <a:xfrm>
            <a:off x="6249710" y="4290536"/>
            <a:ext cx="121920" cy="2093714"/>
          </a:xfrm>
          <a:prstGeom prst="roundRect">
            <a:avLst>
              <a:gd name="adj" fmla="val 27907"/>
            </a:avLst>
          </a:prstGeom>
          <a:solidFill>
            <a:srgbClr val="D3C5B6"/>
          </a:solidFill>
          <a:ln/>
        </p:spPr>
      </p:sp>
      <p:sp>
        <p:nvSpPr>
          <p:cNvPr id="11" name="Text 7"/>
          <p:cNvSpPr/>
          <p:nvPr/>
        </p:nvSpPr>
        <p:spPr>
          <a:xfrm>
            <a:off x="6628924" y="45478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Homoscedasticity</a:t>
            </a:r>
            <a:endParaRPr lang="en-US" sz="2200" dirty="0"/>
          </a:p>
        </p:txBody>
      </p:sp>
      <p:sp>
        <p:nvSpPr>
          <p:cNvPr id="12" name="Text 8"/>
          <p:cNvSpPr/>
          <p:nvPr/>
        </p:nvSpPr>
        <p:spPr>
          <a:xfrm>
            <a:off x="6628924" y="5038249"/>
            <a:ext cx="6950393"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variance (spread) of residuals is constant across all predicted values—there's no "cone" shape that would indicate increasing error for larger predictions.</a:t>
            </a:r>
            <a:endParaRPr lang="en-US" sz="1750" dirty="0"/>
          </a:p>
        </p:txBody>
      </p:sp>
      <p:sp>
        <p:nvSpPr>
          <p:cNvPr id="13" name="Text 9"/>
          <p:cNvSpPr/>
          <p:nvPr/>
        </p:nvSpPr>
        <p:spPr>
          <a:xfrm>
            <a:off x="6280190" y="663940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final diagnostic confirms our model is well-calibrated with random errors, validating its high accuracy and reliability on typical data points.</a:t>
            </a:r>
            <a:endParaRPr lang="en-US" sz="17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Text 0"/>
          <p:cNvSpPr/>
          <p:nvPr/>
        </p:nvSpPr>
        <p:spPr>
          <a:xfrm>
            <a:off x="787956" y="619125"/>
            <a:ext cx="7075527" cy="703659"/>
          </a:xfrm>
          <a:prstGeom prst="rect">
            <a:avLst/>
          </a:prstGeom>
          <a:noFill/>
          <a:ln/>
        </p:spPr>
        <p:txBody>
          <a:bodyPr wrap="none" lIns="0" tIns="0" rIns="0" bIns="0" rtlCol="0" anchor="t"/>
          <a:lstStyle/>
          <a:p>
            <a:pPr marL="0" indent="0" algn="l">
              <a:lnSpc>
                <a:spcPts val="5500"/>
              </a:lnSpc>
              <a:buNone/>
            </a:pPr>
            <a:r>
              <a:rPr lang="en-US" sz="4400" dirty="0">
                <a:solidFill>
                  <a:srgbClr val="484237"/>
                </a:solidFill>
                <a:latin typeface="Gelasio Semi Bold" pitchFamily="34" charset="0"/>
                <a:ea typeface="Gelasio Semi Bold" pitchFamily="34" charset="-122"/>
                <a:cs typeface="Gelasio Semi Bold" pitchFamily="34" charset="-120"/>
              </a:rPr>
              <a:t>Final Model Performance</a:t>
            </a:r>
            <a:endParaRPr lang="en-US" sz="4400" dirty="0"/>
          </a:p>
        </p:txBody>
      </p:sp>
      <p:sp>
        <p:nvSpPr>
          <p:cNvPr id="3" name="Text 1"/>
          <p:cNvSpPr/>
          <p:nvPr/>
        </p:nvSpPr>
        <p:spPr>
          <a:xfrm>
            <a:off x="787956" y="1773079"/>
            <a:ext cx="13054489" cy="360164"/>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A technical analysis of approaches to handle outliers in predictive modeling, achieving 98.2% accuracy on cleaned data</a:t>
            </a:r>
            <a:endParaRPr lang="en-US" sz="1750" dirty="0"/>
          </a:p>
        </p:txBody>
      </p:sp>
      <p:sp>
        <p:nvSpPr>
          <p:cNvPr id="4" name="Text 2"/>
          <p:cNvSpPr/>
          <p:nvPr/>
        </p:nvSpPr>
        <p:spPr>
          <a:xfrm>
            <a:off x="787956" y="2589014"/>
            <a:ext cx="7612856" cy="720328"/>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After implementing our chosen outlier management strategy, we achieved exceptional predictive accuracy:</a:t>
            </a:r>
            <a:endParaRPr lang="en-US" sz="1750" dirty="0"/>
          </a:p>
        </p:txBody>
      </p:sp>
      <p:sp>
        <p:nvSpPr>
          <p:cNvPr id="5" name="Text 3"/>
          <p:cNvSpPr/>
          <p:nvPr/>
        </p:nvSpPr>
        <p:spPr>
          <a:xfrm>
            <a:off x="787956" y="3675102"/>
            <a:ext cx="3665696" cy="742950"/>
          </a:xfrm>
          <a:prstGeom prst="rect">
            <a:avLst/>
          </a:prstGeom>
          <a:noFill/>
          <a:ln/>
        </p:spPr>
        <p:txBody>
          <a:bodyPr wrap="none" lIns="0" tIns="0" rIns="0" bIns="0" rtlCol="0" anchor="t"/>
          <a:lstStyle/>
          <a:p>
            <a:pPr marL="0" indent="0" algn="ctr">
              <a:lnSpc>
                <a:spcPts val="5850"/>
              </a:lnSpc>
              <a:buNone/>
            </a:pPr>
            <a:r>
              <a:rPr lang="en-US" sz="5850" dirty="0">
                <a:solidFill>
                  <a:srgbClr val="746558"/>
                </a:solidFill>
                <a:latin typeface="Gelasio Semi Bold" pitchFamily="34" charset="0"/>
                <a:ea typeface="Gelasio Semi Bold" pitchFamily="34" charset="-122"/>
                <a:cs typeface="Gelasio Semi Bold" pitchFamily="34" charset="-120"/>
              </a:rPr>
              <a:t>97.5%</a:t>
            </a:r>
            <a:endParaRPr lang="en-US" sz="5850" dirty="0"/>
          </a:p>
        </p:txBody>
      </p:sp>
      <p:sp>
        <p:nvSpPr>
          <p:cNvPr id="6" name="Text 4"/>
          <p:cNvSpPr/>
          <p:nvPr/>
        </p:nvSpPr>
        <p:spPr>
          <a:xfrm>
            <a:off x="1213604" y="4699397"/>
            <a:ext cx="2814399" cy="3518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R² on Full Dataset</a:t>
            </a:r>
            <a:endParaRPr lang="en-US" sz="2200" dirty="0"/>
          </a:p>
        </p:txBody>
      </p:sp>
      <p:sp>
        <p:nvSpPr>
          <p:cNvPr id="7" name="Text 5"/>
          <p:cNvSpPr/>
          <p:nvPr/>
        </p:nvSpPr>
        <p:spPr>
          <a:xfrm>
            <a:off x="787956" y="5276374"/>
            <a:ext cx="3665696" cy="720328"/>
          </a:xfrm>
          <a:prstGeom prst="rect">
            <a:avLst/>
          </a:prstGeom>
          <a:noFill/>
          <a:ln/>
        </p:spPr>
        <p:txBody>
          <a:bodyPr wrap="square" lIns="0" tIns="0" rIns="0" bIns="0" rtlCol="0" anchor="t"/>
          <a:lstStyle/>
          <a:p>
            <a:pPr marL="0" indent="0" algn="ctr">
              <a:lnSpc>
                <a:spcPts val="2800"/>
              </a:lnSpc>
              <a:buNone/>
            </a:pPr>
            <a:r>
              <a:rPr lang="en-US" sz="1750" dirty="0">
                <a:solidFill>
                  <a:srgbClr val="746558"/>
                </a:solidFill>
                <a:latin typeface="Gelasio" pitchFamily="34" charset="0"/>
                <a:ea typeface="Gelasio" pitchFamily="34" charset="-122"/>
                <a:cs typeface="Gelasio" pitchFamily="34" charset="-120"/>
              </a:rPr>
              <a:t>Model performance across all test data points, including outliers</a:t>
            </a:r>
            <a:endParaRPr lang="en-US" sz="1750" dirty="0"/>
          </a:p>
        </p:txBody>
      </p:sp>
      <p:sp>
        <p:nvSpPr>
          <p:cNvPr id="8" name="Text 6"/>
          <p:cNvSpPr/>
          <p:nvPr/>
        </p:nvSpPr>
        <p:spPr>
          <a:xfrm>
            <a:off x="4734997" y="3675102"/>
            <a:ext cx="3665815" cy="742950"/>
          </a:xfrm>
          <a:prstGeom prst="rect">
            <a:avLst/>
          </a:prstGeom>
          <a:noFill/>
          <a:ln/>
        </p:spPr>
        <p:txBody>
          <a:bodyPr wrap="none" lIns="0" tIns="0" rIns="0" bIns="0" rtlCol="0" anchor="t"/>
          <a:lstStyle/>
          <a:p>
            <a:pPr marL="0" indent="0" algn="ctr">
              <a:lnSpc>
                <a:spcPts val="5850"/>
              </a:lnSpc>
              <a:buNone/>
            </a:pPr>
            <a:r>
              <a:rPr lang="en-US" sz="5850" dirty="0">
                <a:solidFill>
                  <a:srgbClr val="746558"/>
                </a:solidFill>
                <a:latin typeface="Gelasio Semi Bold" pitchFamily="34" charset="0"/>
                <a:ea typeface="Gelasio Semi Bold" pitchFamily="34" charset="-122"/>
                <a:cs typeface="Gelasio Semi Bold" pitchFamily="34" charset="-120"/>
              </a:rPr>
              <a:t>98.2%</a:t>
            </a:r>
            <a:endParaRPr lang="en-US" sz="5850" dirty="0"/>
          </a:p>
        </p:txBody>
      </p:sp>
      <p:sp>
        <p:nvSpPr>
          <p:cNvPr id="9" name="Text 7"/>
          <p:cNvSpPr/>
          <p:nvPr/>
        </p:nvSpPr>
        <p:spPr>
          <a:xfrm>
            <a:off x="5160645" y="4699397"/>
            <a:ext cx="2814399" cy="3518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R² on Cleaned Data</a:t>
            </a:r>
            <a:endParaRPr lang="en-US" sz="2200" dirty="0"/>
          </a:p>
        </p:txBody>
      </p:sp>
      <p:sp>
        <p:nvSpPr>
          <p:cNvPr id="10" name="Text 8"/>
          <p:cNvSpPr/>
          <p:nvPr/>
        </p:nvSpPr>
        <p:spPr>
          <a:xfrm>
            <a:off x="4734997" y="5276374"/>
            <a:ext cx="3665815" cy="720328"/>
          </a:xfrm>
          <a:prstGeom prst="rect">
            <a:avLst/>
          </a:prstGeom>
          <a:noFill/>
          <a:ln/>
        </p:spPr>
        <p:txBody>
          <a:bodyPr wrap="square" lIns="0" tIns="0" rIns="0" bIns="0" rtlCol="0" anchor="t"/>
          <a:lstStyle/>
          <a:p>
            <a:pPr marL="0" indent="0" algn="ctr">
              <a:lnSpc>
                <a:spcPts val="2800"/>
              </a:lnSpc>
              <a:buNone/>
            </a:pPr>
            <a:r>
              <a:rPr lang="en-US" sz="1750" dirty="0">
                <a:solidFill>
                  <a:srgbClr val="746558"/>
                </a:solidFill>
                <a:latin typeface="Gelasio" pitchFamily="34" charset="0"/>
                <a:ea typeface="Gelasio" pitchFamily="34" charset="-122"/>
                <a:cs typeface="Gelasio" pitchFamily="34" charset="-120"/>
              </a:rPr>
              <a:t>Performance after removing top 5% of prediction errors</a:t>
            </a:r>
            <a:endParaRPr lang="en-US" sz="1750" dirty="0"/>
          </a:p>
        </p:txBody>
      </p:sp>
      <p:pic>
        <p:nvPicPr>
          <p:cNvPr id="11" name="Image 0" descr="preencoded.png"/>
          <p:cNvPicPr>
            <a:picLocks noChangeAspect="1"/>
          </p:cNvPicPr>
          <p:nvPr/>
        </p:nvPicPr>
        <p:blipFill>
          <a:blip r:embed="rId3"/>
          <a:stretch>
            <a:fillRect/>
          </a:stretch>
        </p:blipFill>
        <p:spPr>
          <a:xfrm>
            <a:off x="8957786" y="2639735"/>
            <a:ext cx="4892159" cy="3211116"/>
          </a:xfrm>
          <a:prstGeom prst="rect">
            <a:avLst/>
          </a:prstGeom>
        </p:spPr>
      </p:pic>
      <p:sp>
        <p:nvSpPr>
          <p:cNvPr id="12" name="Text 9"/>
          <p:cNvSpPr/>
          <p:nvPr/>
        </p:nvSpPr>
        <p:spPr>
          <a:xfrm>
            <a:off x="8957786" y="6104096"/>
            <a:ext cx="4892159" cy="360164"/>
          </a:xfrm>
          <a:prstGeom prst="rect">
            <a:avLst/>
          </a:prstGeom>
          <a:noFill/>
          <a:ln/>
        </p:spPr>
        <p:txBody>
          <a:bodyPr wrap="none" lIns="0" tIns="0" rIns="0" bIns="0" rtlCol="0" anchor="t"/>
          <a:lstStyle/>
          <a:p>
            <a:pPr marL="0" indent="0" algn="l">
              <a:lnSpc>
                <a:spcPts val="2800"/>
              </a:lnSpc>
              <a:buNone/>
            </a:pPr>
            <a:endParaRPr lang="en-US" sz="1750" dirty="0"/>
          </a:p>
        </p:txBody>
      </p:sp>
      <p:sp>
        <p:nvSpPr>
          <p:cNvPr id="13" name="Text 10"/>
          <p:cNvSpPr/>
          <p:nvPr/>
        </p:nvSpPr>
        <p:spPr>
          <a:xfrm>
            <a:off x="787956" y="6920032"/>
            <a:ext cx="13054489" cy="720328"/>
          </a:xfrm>
          <a:prstGeom prst="rect">
            <a:avLst/>
          </a:prstGeom>
          <a:noFill/>
          <a:ln/>
        </p:spPr>
        <p:txBody>
          <a:bodyPr wrap="squar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The tight clustering around the perfect prediction line (shown in red) confirms our model's exceptional accuracy and reliability for typical scenarios.</a:t>
            </a:r>
            <a:endParaRPr lang="en-US" sz="175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Text 0"/>
          <p:cNvSpPr/>
          <p:nvPr/>
        </p:nvSpPr>
        <p:spPr>
          <a:xfrm>
            <a:off x="793790" y="974288"/>
            <a:ext cx="1182016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Outlier Management Strategy Comparison</a:t>
            </a:r>
            <a:endParaRPr lang="en-US" sz="4450" dirty="0"/>
          </a:p>
        </p:txBody>
      </p:sp>
      <p:sp>
        <p:nvSpPr>
          <p:cNvPr id="3" name="Shape 1"/>
          <p:cNvSpPr/>
          <p:nvPr/>
        </p:nvSpPr>
        <p:spPr>
          <a:xfrm>
            <a:off x="793790" y="2136696"/>
            <a:ext cx="6407944" cy="4500443"/>
          </a:xfrm>
          <a:prstGeom prst="roundRect">
            <a:avLst>
              <a:gd name="adj" fmla="val 3251"/>
            </a:avLst>
          </a:prstGeom>
          <a:solidFill>
            <a:srgbClr val="F9F6F0"/>
          </a:solidFill>
          <a:ln w="30480">
            <a:solidFill>
              <a:srgbClr val="D4CEC3"/>
            </a:solidFill>
            <a:prstDash val="solid"/>
          </a:ln>
        </p:spPr>
      </p:sp>
      <p:sp>
        <p:nvSpPr>
          <p:cNvPr id="4" name="Shape 2"/>
          <p:cNvSpPr/>
          <p:nvPr/>
        </p:nvSpPr>
        <p:spPr>
          <a:xfrm>
            <a:off x="763310" y="2136696"/>
            <a:ext cx="121920" cy="4500443"/>
          </a:xfrm>
          <a:prstGeom prst="roundRect">
            <a:avLst>
              <a:gd name="adj" fmla="val 27907"/>
            </a:avLst>
          </a:prstGeom>
          <a:solidFill>
            <a:srgbClr val="D3C5B6"/>
          </a:solidFill>
          <a:ln/>
        </p:spPr>
      </p:sp>
      <p:sp>
        <p:nvSpPr>
          <p:cNvPr id="5" name="Text 3"/>
          <p:cNvSpPr/>
          <p:nvPr/>
        </p:nvSpPr>
        <p:spPr>
          <a:xfrm>
            <a:off x="1142524" y="2393990"/>
            <a:ext cx="5801916"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Method 1: Train on All Data with Dual Evaluation </a:t>
            </a:r>
            <a:r>
              <a:rPr lang="en-US" sz="2200" dirty="0">
                <a:solidFill>
                  <a:srgbClr val="D3C5B6"/>
                </a:solidFill>
                <a:latin typeface="Gelasio Semi Bold" pitchFamily="34" charset="0"/>
                <a:ea typeface="Gelasio Semi Bold" pitchFamily="34" charset="-122"/>
                <a:cs typeface="Gelasio Semi Bold" pitchFamily="34" charset="-120"/>
              </a:rPr>
              <a:t>(Chosen Approach)</a:t>
            </a:r>
            <a:endParaRPr lang="en-US" sz="2200" dirty="0"/>
          </a:p>
        </p:txBody>
      </p:sp>
      <p:sp>
        <p:nvSpPr>
          <p:cNvPr id="6" name="Text 4"/>
          <p:cNvSpPr/>
          <p:nvPr/>
        </p:nvSpPr>
        <p:spPr>
          <a:xfrm>
            <a:off x="1142524" y="3238738"/>
            <a:ext cx="58019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Trained model on complete dataset (including outliers)</a:t>
            </a:r>
            <a:endParaRPr lang="en-US" sz="1750" dirty="0"/>
          </a:p>
        </p:txBody>
      </p:sp>
      <p:sp>
        <p:nvSpPr>
          <p:cNvPr id="7" name="Text 5"/>
          <p:cNvSpPr/>
          <p:nvPr/>
        </p:nvSpPr>
        <p:spPr>
          <a:xfrm>
            <a:off x="1142524" y="4043839"/>
            <a:ext cx="58019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Evaluated performance on both full test set and "cleaned" subset</a:t>
            </a:r>
            <a:endParaRPr lang="en-US" sz="1750" dirty="0"/>
          </a:p>
        </p:txBody>
      </p:sp>
      <p:sp>
        <p:nvSpPr>
          <p:cNvPr id="8" name="Text 6"/>
          <p:cNvSpPr/>
          <p:nvPr/>
        </p:nvSpPr>
        <p:spPr>
          <a:xfrm>
            <a:off x="1142524" y="4848939"/>
            <a:ext cx="58019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Preserved all data points, maintaining information integrity</a:t>
            </a:r>
            <a:endParaRPr lang="en-US" sz="1750" dirty="0"/>
          </a:p>
        </p:txBody>
      </p:sp>
      <p:sp>
        <p:nvSpPr>
          <p:cNvPr id="9" name="Text 7"/>
          <p:cNvSpPr/>
          <p:nvPr/>
        </p:nvSpPr>
        <p:spPr>
          <a:xfrm>
            <a:off x="1142524" y="5654040"/>
            <a:ext cx="58019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Better represents real-world engineering scenarios where outliers often occur</a:t>
            </a:r>
            <a:endParaRPr lang="en-US" sz="1750" dirty="0"/>
          </a:p>
        </p:txBody>
      </p:sp>
      <p:sp>
        <p:nvSpPr>
          <p:cNvPr id="10" name="Shape 8"/>
          <p:cNvSpPr/>
          <p:nvPr/>
        </p:nvSpPr>
        <p:spPr>
          <a:xfrm>
            <a:off x="7428548" y="2136696"/>
            <a:ext cx="6408063" cy="4500443"/>
          </a:xfrm>
          <a:prstGeom prst="roundRect">
            <a:avLst>
              <a:gd name="adj" fmla="val 3251"/>
            </a:avLst>
          </a:prstGeom>
          <a:solidFill>
            <a:srgbClr val="F9F6F0"/>
          </a:solidFill>
          <a:ln w="30480">
            <a:solidFill>
              <a:srgbClr val="D4CEC3"/>
            </a:solidFill>
            <a:prstDash val="solid"/>
          </a:ln>
        </p:spPr>
      </p:sp>
      <p:sp>
        <p:nvSpPr>
          <p:cNvPr id="11" name="Shape 9"/>
          <p:cNvSpPr/>
          <p:nvPr/>
        </p:nvSpPr>
        <p:spPr>
          <a:xfrm>
            <a:off x="7398067" y="2136696"/>
            <a:ext cx="121920" cy="4500443"/>
          </a:xfrm>
          <a:prstGeom prst="roundRect">
            <a:avLst>
              <a:gd name="adj" fmla="val 27907"/>
            </a:avLst>
          </a:prstGeom>
          <a:solidFill>
            <a:srgbClr val="D3C5B6"/>
          </a:solidFill>
          <a:ln/>
        </p:spPr>
      </p:sp>
      <p:sp>
        <p:nvSpPr>
          <p:cNvPr id="12" name="Text 10"/>
          <p:cNvSpPr/>
          <p:nvPr/>
        </p:nvSpPr>
        <p:spPr>
          <a:xfrm>
            <a:off x="7777282" y="2393990"/>
            <a:ext cx="5802035"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Method 2: Remove Outliers Before Training</a:t>
            </a:r>
            <a:endParaRPr lang="en-US" sz="2200" dirty="0"/>
          </a:p>
        </p:txBody>
      </p:sp>
      <p:sp>
        <p:nvSpPr>
          <p:cNvPr id="13" name="Text 11"/>
          <p:cNvSpPr/>
          <p:nvPr/>
        </p:nvSpPr>
        <p:spPr>
          <a:xfrm>
            <a:off x="7777282" y="3238738"/>
            <a:ext cx="580203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Applied IQR statistical method to identify and remove ~50 samples</a:t>
            </a:r>
            <a:endParaRPr lang="en-US" sz="1750" dirty="0"/>
          </a:p>
        </p:txBody>
      </p:sp>
      <p:sp>
        <p:nvSpPr>
          <p:cNvPr id="14" name="Text 12"/>
          <p:cNvSpPr/>
          <p:nvPr/>
        </p:nvSpPr>
        <p:spPr>
          <a:xfrm>
            <a:off x="7777282" y="4043839"/>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Trained model exclusively on pre-cleaned dataset</a:t>
            </a:r>
            <a:endParaRPr lang="en-US" sz="1750" dirty="0"/>
          </a:p>
        </p:txBody>
      </p:sp>
      <p:sp>
        <p:nvSpPr>
          <p:cNvPr id="15" name="Text 13"/>
          <p:cNvSpPr/>
          <p:nvPr/>
        </p:nvSpPr>
        <p:spPr>
          <a:xfrm>
            <a:off x="7777282" y="4486037"/>
            <a:ext cx="580203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Lost significant portion of information (50 of ~750 samples)</a:t>
            </a:r>
            <a:endParaRPr lang="en-US" sz="1750" dirty="0"/>
          </a:p>
        </p:txBody>
      </p:sp>
      <p:sp>
        <p:nvSpPr>
          <p:cNvPr id="16" name="Text 14"/>
          <p:cNvSpPr/>
          <p:nvPr/>
        </p:nvSpPr>
        <p:spPr>
          <a:xfrm>
            <a:off x="7777282" y="5291138"/>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Resulted in lower overall accuracy (R² of 93.3%)</a:t>
            </a:r>
            <a:endParaRPr lang="en-US" sz="1750" dirty="0"/>
          </a:p>
        </p:txBody>
      </p:sp>
      <p:sp>
        <p:nvSpPr>
          <p:cNvPr id="17" name="Text 15"/>
          <p:cNvSpPr/>
          <p:nvPr/>
        </p:nvSpPr>
        <p:spPr>
          <a:xfrm>
            <a:off x="793790" y="689229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Our chosen approach maintains data integrity while providing both holistic and "best-case" performance metrics.</a:t>
            </a:r>
            <a:endParaRPr lang="en-US" sz="175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sp>
        <p:nvSpPr>
          <p:cNvPr id="2" name="Text 0"/>
          <p:cNvSpPr/>
          <p:nvPr/>
        </p:nvSpPr>
        <p:spPr>
          <a:xfrm>
            <a:off x="644485" y="506373"/>
            <a:ext cx="6517481" cy="575429"/>
          </a:xfrm>
          <a:prstGeom prst="rect">
            <a:avLst/>
          </a:prstGeom>
          <a:noFill/>
          <a:ln/>
        </p:spPr>
        <p:txBody>
          <a:bodyPr wrap="none" lIns="0" tIns="0" rIns="0" bIns="0" rtlCol="0" anchor="t"/>
          <a:lstStyle/>
          <a:p>
            <a:pPr marL="0" indent="0" algn="l">
              <a:lnSpc>
                <a:spcPts val="4500"/>
              </a:lnSpc>
              <a:buNone/>
            </a:pPr>
            <a:r>
              <a:rPr lang="en-US" sz="3600" dirty="0">
                <a:solidFill>
                  <a:srgbClr val="484237"/>
                </a:solidFill>
                <a:latin typeface="Gelasio Semi Bold" pitchFamily="34" charset="0"/>
                <a:ea typeface="Gelasio Semi Bold" pitchFamily="34" charset="-122"/>
                <a:cs typeface="Gelasio Semi Bold" pitchFamily="34" charset="-120"/>
              </a:rPr>
              <a:t>Visual Performance Analysis</a:t>
            </a:r>
            <a:endParaRPr lang="en-US" sz="3600" dirty="0"/>
          </a:p>
        </p:txBody>
      </p:sp>
      <p:sp>
        <p:nvSpPr>
          <p:cNvPr id="3" name="Text 1"/>
          <p:cNvSpPr/>
          <p:nvPr/>
        </p:nvSpPr>
        <p:spPr>
          <a:xfrm>
            <a:off x="644485" y="1523762"/>
            <a:ext cx="5066943" cy="589359"/>
          </a:xfrm>
          <a:prstGeom prst="rect">
            <a:avLst/>
          </a:prstGeom>
          <a:noFill/>
          <a:ln/>
        </p:spPr>
        <p:txBody>
          <a:bodyPr wrap="squar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The scatter plot demonstrates how our model performs after removing the 5% of samples with highest prediction error:</a:t>
            </a:r>
            <a:endParaRPr lang="en-US" sz="1450" dirty="0"/>
          </a:p>
        </p:txBody>
      </p:sp>
      <p:sp>
        <p:nvSpPr>
          <p:cNvPr id="4" name="Text 2"/>
          <p:cNvSpPr/>
          <p:nvPr/>
        </p:nvSpPr>
        <p:spPr>
          <a:xfrm>
            <a:off x="644485" y="2278856"/>
            <a:ext cx="5066943" cy="58935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746558"/>
                </a:solidFill>
                <a:latin typeface="Gelasio" pitchFamily="34" charset="0"/>
                <a:ea typeface="Gelasio" pitchFamily="34" charset="-122"/>
                <a:cs typeface="Gelasio" pitchFamily="34" charset="-120"/>
              </a:rPr>
              <a:t>Points tightly clustered around the red line of perfect prediction</a:t>
            </a:r>
            <a:endParaRPr lang="en-US" sz="1450" dirty="0"/>
          </a:p>
        </p:txBody>
      </p:sp>
      <p:sp>
        <p:nvSpPr>
          <p:cNvPr id="5" name="Text 3"/>
          <p:cNvSpPr/>
          <p:nvPr/>
        </p:nvSpPr>
        <p:spPr>
          <a:xfrm>
            <a:off x="644485" y="2932628"/>
            <a:ext cx="5066943" cy="58935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746558"/>
                </a:solidFill>
                <a:latin typeface="Gelasio" pitchFamily="34" charset="0"/>
                <a:ea typeface="Gelasio" pitchFamily="34" charset="-122"/>
                <a:cs typeface="Gelasio" pitchFamily="34" charset="-120"/>
              </a:rPr>
              <a:t>Near-perfect correlation between actual and predicted values</a:t>
            </a:r>
            <a:endParaRPr lang="en-US" sz="1450" dirty="0"/>
          </a:p>
        </p:txBody>
      </p:sp>
      <p:sp>
        <p:nvSpPr>
          <p:cNvPr id="6" name="Text 4"/>
          <p:cNvSpPr/>
          <p:nvPr/>
        </p:nvSpPr>
        <p:spPr>
          <a:xfrm>
            <a:off x="644485" y="3586401"/>
            <a:ext cx="5066943" cy="294680"/>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746558"/>
                </a:solidFill>
                <a:latin typeface="Gelasio" pitchFamily="34" charset="0"/>
                <a:ea typeface="Gelasio" pitchFamily="34" charset="-122"/>
                <a:cs typeface="Gelasio" pitchFamily="34" charset="-120"/>
              </a:rPr>
              <a:t>Confirms the high R² of 98.2% on the cleaned subset</a:t>
            </a:r>
            <a:endParaRPr lang="en-US" sz="1450" dirty="0"/>
          </a:p>
        </p:txBody>
      </p:sp>
      <p:pic>
        <p:nvPicPr>
          <p:cNvPr id="7" name="Image 0" descr="preencoded.png"/>
          <p:cNvPicPr>
            <a:picLocks noChangeAspect="1"/>
          </p:cNvPicPr>
          <p:nvPr/>
        </p:nvPicPr>
        <p:blipFill>
          <a:blip r:embed="rId3"/>
          <a:stretch>
            <a:fillRect/>
          </a:stretch>
        </p:blipFill>
        <p:spPr>
          <a:xfrm>
            <a:off x="6168390" y="1565196"/>
            <a:ext cx="7825026" cy="5868710"/>
          </a:xfrm>
          <a:prstGeom prst="rect">
            <a:avLst/>
          </a:prstGeom>
        </p:spPr>
      </p:pic>
      <p:sp>
        <p:nvSpPr>
          <p:cNvPr id="8" name="Text 5"/>
          <p:cNvSpPr/>
          <p:nvPr/>
        </p:nvSpPr>
        <p:spPr>
          <a:xfrm>
            <a:off x="644485" y="7848243"/>
            <a:ext cx="13341429" cy="294680"/>
          </a:xfrm>
          <a:prstGeom prst="rect">
            <a:avLst/>
          </a:prstGeom>
          <a:noFill/>
          <a:ln/>
        </p:spPr>
        <p:txBody>
          <a:bodyPr wrap="non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By removing the few samples that our model found most difficult to predict, we can better visualize its exceptional performance on typical data points.</a:t>
            </a:r>
            <a:endParaRPr lang="en-US" sz="145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sp>
        <p:nvSpPr>
          <p:cNvPr id="2" name="Text 0"/>
          <p:cNvSpPr/>
          <p:nvPr/>
        </p:nvSpPr>
        <p:spPr>
          <a:xfrm>
            <a:off x="793790" y="1573173"/>
            <a:ext cx="11965543"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Key Takeaways and Technical Implications</a:t>
            </a:r>
            <a:endParaRPr lang="en-US" sz="4450" dirty="0"/>
          </a:p>
        </p:txBody>
      </p:sp>
      <p:sp>
        <p:nvSpPr>
          <p:cNvPr id="3" name="Shape 1"/>
          <p:cNvSpPr/>
          <p:nvPr/>
        </p:nvSpPr>
        <p:spPr>
          <a:xfrm>
            <a:off x="793790" y="2735580"/>
            <a:ext cx="4196358" cy="2758559"/>
          </a:xfrm>
          <a:prstGeom prst="roundRect">
            <a:avLst>
              <a:gd name="adj" fmla="val 1233"/>
            </a:avLst>
          </a:prstGeom>
          <a:solidFill>
            <a:srgbClr val="EEE8DD"/>
          </a:solidFill>
          <a:ln/>
        </p:spPr>
      </p:sp>
      <p:sp>
        <p:nvSpPr>
          <p:cNvPr id="4" name="Text 2"/>
          <p:cNvSpPr/>
          <p:nvPr/>
        </p:nvSpPr>
        <p:spPr>
          <a:xfrm>
            <a:off x="1020604" y="2962394"/>
            <a:ext cx="368331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Dual Evaluation Approach</a:t>
            </a:r>
            <a:endParaRPr lang="en-US" sz="2200" dirty="0"/>
          </a:p>
        </p:txBody>
      </p:sp>
      <p:sp>
        <p:nvSpPr>
          <p:cNvPr id="5" name="Text 3"/>
          <p:cNvSpPr/>
          <p:nvPr/>
        </p:nvSpPr>
        <p:spPr>
          <a:xfrm>
            <a:off x="1020604" y="3452813"/>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Using both full-dataset and cleaned-subset evaluations provides a comprehensive view of model performance across different scenarios.</a:t>
            </a:r>
            <a:endParaRPr lang="en-US" sz="1750" dirty="0"/>
          </a:p>
        </p:txBody>
      </p:sp>
      <p:sp>
        <p:nvSpPr>
          <p:cNvPr id="6" name="Shape 4"/>
          <p:cNvSpPr/>
          <p:nvPr/>
        </p:nvSpPr>
        <p:spPr>
          <a:xfrm>
            <a:off x="5216962" y="2735580"/>
            <a:ext cx="4196358" cy="2758559"/>
          </a:xfrm>
          <a:prstGeom prst="roundRect">
            <a:avLst>
              <a:gd name="adj" fmla="val 1233"/>
            </a:avLst>
          </a:prstGeom>
          <a:solidFill>
            <a:srgbClr val="EEE8DD"/>
          </a:solidFill>
          <a:ln/>
        </p:spPr>
      </p:sp>
      <p:sp>
        <p:nvSpPr>
          <p:cNvPr id="7" name="Text 5"/>
          <p:cNvSpPr/>
          <p:nvPr/>
        </p:nvSpPr>
        <p:spPr>
          <a:xfrm>
            <a:off x="5443776" y="2962394"/>
            <a:ext cx="373975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Data Preservation Benefits</a:t>
            </a:r>
            <a:endParaRPr lang="en-US" sz="2200" dirty="0"/>
          </a:p>
        </p:txBody>
      </p:sp>
      <p:sp>
        <p:nvSpPr>
          <p:cNvPr id="8" name="Text 6"/>
          <p:cNvSpPr/>
          <p:nvPr/>
        </p:nvSpPr>
        <p:spPr>
          <a:xfrm>
            <a:off x="5443776" y="3452813"/>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Training on complete datasets yields more robust models that handle edge cases better than those trained exclusively on cleaned data.</a:t>
            </a:r>
            <a:endParaRPr lang="en-US" sz="1750" dirty="0"/>
          </a:p>
        </p:txBody>
      </p:sp>
      <p:sp>
        <p:nvSpPr>
          <p:cNvPr id="9" name="Shape 7"/>
          <p:cNvSpPr/>
          <p:nvPr/>
        </p:nvSpPr>
        <p:spPr>
          <a:xfrm>
            <a:off x="9640133" y="2735580"/>
            <a:ext cx="4196358" cy="2758559"/>
          </a:xfrm>
          <a:prstGeom prst="roundRect">
            <a:avLst>
              <a:gd name="adj" fmla="val 1233"/>
            </a:avLst>
          </a:prstGeom>
          <a:solidFill>
            <a:srgbClr val="EEE8DD"/>
          </a:solidFill>
          <a:ln/>
        </p:spPr>
      </p:sp>
      <p:sp>
        <p:nvSpPr>
          <p:cNvPr id="10" name="Text 8"/>
          <p:cNvSpPr/>
          <p:nvPr/>
        </p:nvSpPr>
        <p:spPr>
          <a:xfrm>
            <a:off x="9866948" y="2962394"/>
            <a:ext cx="2950607"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Performance Metrics</a:t>
            </a:r>
            <a:endParaRPr lang="en-US" sz="2200" dirty="0"/>
          </a:p>
        </p:txBody>
      </p:sp>
      <p:sp>
        <p:nvSpPr>
          <p:cNvPr id="11" name="Text 9"/>
          <p:cNvSpPr/>
          <p:nvPr/>
        </p:nvSpPr>
        <p:spPr>
          <a:xfrm>
            <a:off x="9866948" y="3452813"/>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significant gap between methods (97.5% vs 93.3% R²) demonstrates the importance of careful outlier management strategy selection.</a:t>
            </a:r>
            <a:endParaRPr lang="en-US" sz="1750" dirty="0"/>
          </a:p>
        </p:txBody>
      </p:sp>
      <p:sp>
        <p:nvSpPr>
          <p:cNvPr id="12" name="Text 10"/>
          <p:cNvSpPr/>
          <p:nvPr/>
        </p:nvSpPr>
        <p:spPr>
          <a:xfrm>
            <a:off x="793790" y="5749290"/>
            <a:ext cx="13042821" cy="907018"/>
          </a:xfrm>
          <a:prstGeom prst="rect">
            <a:avLst/>
          </a:prstGeom>
          <a:noFill/>
          <a:ln/>
        </p:spPr>
        <p:txBody>
          <a:bodyPr wrap="square" lIns="0" tIns="0" rIns="0" bIns="0" rtlCol="0" anchor="t"/>
          <a:lstStyle/>
          <a:p>
            <a:pPr marL="0" indent="0" algn="ctr">
              <a:lnSpc>
                <a:spcPts val="3550"/>
              </a:lnSpc>
              <a:buNone/>
            </a:pPr>
            <a:r>
              <a:rPr lang="en-US" sz="2200" b="1" dirty="0">
                <a:solidFill>
                  <a:srgbClr val="D3C5B6"/>
                </a:solidFill>
                <a:latin typeface="Gelasio" pitchFamily="34" charset="0"/>
                <a:ea typeface="Gelasio" pitchFamily="34" charset="-122"/>
                <a:cs typeface="Gelasio" pitchFamily="34" charset="-120"/>
              </a:rPr>
              <a:t>Recommended approach for similar projects:</a:t>
            </a:r>
            <a:r>
              <a:rPr lang="en-US" sz="2200" dirty="0">
                <a:solidFill>
                  <a:srgbClr val="746558"/>
                </a:solidFill>
                <a:latin typeface="Gelasio" pitchFamily="34" charset="0"/>
                <a:ea typeface="Gelasio" pitchFamily="34" charset="-122"/>
                <a:cs typeface="Gelasio" pitchFamily="34" charset="-120"/>
              </a:rPr>
              <a:t> Train on full datasets and provide stratified performance metrics to show both overall and typical-case accuracy.</a:t>
            </a:r>
            <a:endParaRPr lang="en-US" sz="22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sp>
        <p:nvSpPr>
          <p:cNvPr id="2" name="Text 0"/>
          <p:cNvSpPr/>
          <p:nvPr/>
        </p:nvSpPr>
        <p:spPr>
          <a:xfrm>
            <a:off x="782241" y="615910"/>
            <a:ext cx="8588573" cy="558760"/>
          </a:xfrm>
          <a:prstGeom prst="rect">
            <a:avLst/>
          </a:prstGeom>
          <a:noFill/>
          <a:ln/>
        </p:spPr>
        <p:txBody>
          <a:bodyPr wrap="none" lIns="0" tIns="0" rIns="0" bIns="0" rtlCol="0" anchor="t"/>
          <a:lstStyle/>
          <a:p>
            <a:pPr marL="0" indent="0" algn="l">
              <a:lnSpc>
                <a:spcPts val="4350"/>
              </a:lnSpc>
              <a:buNone/>
            </a:pPr>
            <a:r>
              <a:rPr lang="en-US" sz="3500" dirty="0">
                <a:solidFill>
                  <a:srgbClr val="484237"/>
                </a:solidFill>
                <a:latin typeface="Gelasio Semi Bold" pitchFamily="34" charset="0"/>
                <a:ea typeface="Gelasio Semi Bold" pitchFamily="34" charset="-122"/>
                <a:cs typeface="Gelasio Semi Bold" pitchFamily="34" charset="-120"/>
              </a:rPr>
              <a:t>15'. Model Validation and Visualization</a:t>
            </a:r>
            <a:endParaRPr lang="en-US" sz="3500" dirty="0"/>
          </a:p>
        </p:txBody>
      </p:sp>
      <p:sp>
        <p:nvSpPr>
          <p:cNvPr id="3" name="Text 1"/>
          <p:cNvSpPr/>
          <p:nvPr/>
        </p:nvSpPr>
        <p:spPr>
          <a:xfrm>
            <a:off x="1508522" y="1621631"/>
            <a:ext cx="2793921" cy="349210"/>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15.1' Visual Analysis</a:t>
            </a:r>
            <a:endParaRPr lang="en-US" sz="2150" dirty="0"/>
          </a:p>
        </p:txBody>
      </p:sp>
      <p:sp>
        <p:nvSpPr>
          <p:cNvPr id="4" name="Text 2"/>
          <p:cNvSpPr/>
          <p:nvPr/>
        </p:nvSpPr>
        <p:spPr>
          <a:xfrm>
            <a:off x="1508522" y="2104906"/>
            <a:ext cx="12339638" cy="357545"/>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Examining actual vs. predicted plots for all 12 target variables</a:t>
            </a:r>
            <a:endParaRPr lang="en-US" sz="1750" dirty="0"/>
          </a:p>
        </p:txBody>
      </p:sp>
      <p:sp>
        <p:nvSpPr>
          <p:cNvPr id="5" name="Text 3"/>
          <p:cNvSpPr/>
          <p:nvPr/>
        </p:nvSpPr>
        <p:spPr>
          <a:xfrm>
            <a:off x="1508522" y="2909411"/>
            <a:ext cx="3119676" cy="349210"/>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15.2' Residual Analysis</a:t>
            </a:r>
            <a:endParaRPr lang="en-US" sz="2150" dirty="0"/>
          </a:p>
        </p:txBody>
      </p:sp>
      <p:sp>
        <p:nvSpPr>
          <p:cNvPr id="6" name="Text 4"/>
          <p:cNvSpPr/>
          <p:nvPr/>
        </p:nvSpPr>
        <p:spPr>
          <a:xfrm>
            <a:off x="1508522" y="3392686"/>
            <a:ext cx="12339638" cy="357545"/>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Analyzing patterns in prediction errors to evaluate model robustness</a:t>
            </a:r>
            <a:endParaRPr lang="en-US" sz="1750" dirty="0"/>
          </a:p>
        </p:txBody>
      </p:sp>
      <p:sp>
        <p:nvSpPr>
          <p:cNvPr id="7" name="Text 5"/>
          <p:cNvSpPr/>
          <p:nvPr/>
        </p:nvSpPr>
        <p:spPr>
          <a:xfrm>
            <a:off x="1508522" y="4197191"/>
            <a:ext cx="3229689" cy="349210"/>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15.3' Error Distribution</a:t>
            </a:r>
            <a:endParaRPr lang="en-US" sz="2150" dirty="0"/>
          </a:p>
        </p:txBody>
      </p:sp>
      <p:sp>
        <p:nvSpPr>
          <p:cNvPr id="8" name="Text 6"/>
          <p:cNvSpPr/>
          <p:nvPr/>
        </p:nvSpPr>
        <p:spPr>
          <a:xfrm>
            <a:off x="1508522" y="4680466"/>
            <a:ext cx="12339638" cy="357545"/>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Studying the statistical properties of prediction errors</a:t>
            </a:r>
            <a:endParaRPr lang="en-US" sz="1750" dirty="0"/>
          </a:p>
        </p:txBody>
      </p:sp>
      <p:sp>
        <p:nvSpPr>
          <p:cNvPr id="9" name="Text 7"/>
          <p:cNvSpPr/>
          <p:nvPr/>
        </p:nvSpPr>
        <p:spPr>
          <a:xfrm>
            <a:off x="1508522" y="5484971"/>
            <a:ext cx="2793921" cy="349210"/>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15.4' Case Study</a:t>
            </a:r>
            <a:endParaRPr lang="en-US" sz="2150" dirty="0"/>
          </a:p>
        </p:txBody>
      </p:sp>
      <p:sp>
        <p:nvSpPr>
          <p:cNvPr id="10" name="Text 8"/>
          <p:cNvSpPr/>
          <p:nvPr/>
        </p:nvSpPr>
        <p:spPr>
          <a:xfrm>
            <a:off x="1508522" y="5968246"/>
            <a:ext cx="12339638" cy="357545"/>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Detailed examination of predictions for a single sample</a:t>
            </a:r>
            <a:endParaRPr lang="en-US" sz="1750" dirty="0"/>
          </a:p>
        </p:txBody>
      </p:sp>
      <p:sp>
        <p:nvSpPr>
          <p:cNvPr id="11" name="Text 9"/>
          <p:cNvSpPr/>
          <p:nvPr/>
        </p:nvSpPr>
        <p:spPr>
          <a:xfrm>
            <a:off x="1508522" y="6772751"/>
            <a:ext cx="6439972" cy="349210"/>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15.5' Performance Comparison and Conclusion</a:t>
            </a:r>
            <a:endParaRPr lang="en-US" sz="2150" dirty="0"/>
          </a:p>
        </p:txBody>
      </p:sp>
      <p:sp>
        <p:nvSpPr>
          <p:cNvPr id="12" name="Text 10"/>
          <p:cNvSpPr/>
          <p:nvPr/>
        </p:nvSpPr>
        <p:spPr>
          <a:xfrm>
            <a:off x="1508522" y="7256026"/>
            <a:ext cx="12339638" cy="357545"/>
          </a:xfrm>
          <a:prstGeom prst="rect">
            <a:avLst/>
          </a:prstGeom>
          <a:noFill/>
          <a:ln/>
        </p:spPr>
        <p:txBody>
          <a:bodyPr wrap="none" lIns="0" tIns="0" rIns="0" bIns="0" rtlCol="0" anchor="t"/>
          <a:lstStyle/>
          <a:p>
            <a:pPr marL="0" indent="0" algn="l">
              <a:lnSpc>
                <a:spcPts val="2800"/>
              </a:lnSpc>
              <a:buNone/>
            </a:pPr>
            <a:r>
              <a:rPr lang="en-US" sz="1750" dirty="0">
                <a:solidFill>
                  <a:srgbClr val="746558"/>
                </a:solidFill>
                <a:latin typeface="Gelasio" pitchFamily="34" charset="0"/>
                <a:ea typeface="Gelasio" pitchFamily="34" charset="-122"/>
                <a:cs typeface="Gelasio" pitchFamily="34" charset="-120"/>
              </a:rPr>
              <a:t>Evaluating model variants and final strategic recommendations</a:t>
            </a:r>
            <a:endParaRPr lang="en-US" sz="175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827008"/>
            <a:ext cx="4919305" cy="6575584"/>
          </a:xfrm>
          <a:prstGeom prst="rect">
            <a:avLst/>
          </a:prstGeom>
        </p:spPr>
      </p:pic>
      <p:sp>
        <p:nvSpPr>
          <p:cNvPr id="4" name="Text 0"/>
          <p:cNvSpPr/>
          <p:nvPr/>
        </p:nvSpPr>
        <p:spPr>
          <a:xfrm>
            <a:off x="793790" y="1376243"/>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15.1' Visual Analysis </a:t>
            </a:r>
            <a:r>
              <a:rPr lang="en-US" sz="2650" b="1" dirty="0">
                <a:solidFill>
                  <a:srgbClr val="484237"/>
                </a:solidFill>
                <a:latin typeface="Gelasio Semi Bold" pitchFamily="34" charset="0"/>
                <a:ea typeface="Gelasio Semi Bold" pitchFamily="34" charset="-122"/>
                <a:cs typeface="Gelasio Semi Bold" pitchFamily="34" charset="-120"/>
              </a:rPr>
              <a:t>Actual vs. Predicted Analysis</a:t>
            </a:r>
            <a:endParaRPr lang="en-US" sz="2650" dirty="0"/>
          </a:p>
        </p:txBody>
      </p:sp>
      <p:sp>
        <p:nvSpPr>
          <p:cNvPr id="5" name="Text 1"/>
          <p:cNvSpPr/>
          <p:nvPr/>
        </p:nvSpPr>
        <p:spPr>
          <a:xfrm>
            <a:off x="793790" y="2453640"/>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484237"/>
                </a:solidFill>
                <a:latin typeface="Gelasio Semi Bold" pitchFamily="34" charset="0"/>
                <a:ea typeface="Gelasio Semi Bold" pitchFamily="34" charset="-122"/>
                <a:cs typeface="Gelasio Semi Bold" pitchFamily="34" charset="-120"/>
              </a:rPr>
              <a:t>Key Observations</a:t>
            </a:r>
            <a:endParaRPr lang="en-US" sz="2650" dirty="0"/>
          </a:p>
        </p:txBody>
      </p:sp>
      <p:sp>
        <p:nvSpPr>
          <p:cNvPr id="6" name="Text 2"/>
          <p:cNvSpPr/>
          <p:nvPr/>
        </p:nvSpPr>
        <p:spPr>
          <a:xfrm>
            <a:off x="793790" y="321909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Experimental model shows less scatter than main model initially</a:t>
            </a:r>
            <a:endParaRPr lang="en-US" sz="1750" dirty="0"/>
          </a:p>
        </p:txBody>
      </p:sp>
      <p:sp>
        <p:nvSpPr>
          <p:cNvPr id="7" name="Text 3"/>
          <p:cNvSpPr/>
          <p:nvPr/>
        </p:nvSpPr>
        <p:spPr>
          <a:xfrm>
            <a:off x="793790" y="366129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High-value predictions tend to fall below the perfect prediction line</a:t>
            </a:r>
            <a:endParaRPr lang="en-US" sz="1750" dirty="0"/>
          </a:p>
        </p:txBody>
      </p:sp>
      <p:sp>
        <p:nvSpPr>
          <p:cNvPr id="8" name="Text 4"/>
          <p:cNvSpPr/>
          <p:nvPr/>
        </p:nvSpPr>
        <p:spPr>
          <a:xfrm>
            <a:off x="793790" y="410348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Suggests reduced accuracy for larger production values</a:t>
            </a:r>
            <a:endParaRPr lang="en-US" sz="1750" dirty="0"/>
          </a:p>
        </p:txBody>
      </p:sp>
      <p:sp>
        <p:nvSpPr>
          <p:cNvPr id="9" name="Text 5"/>
          <p:cNvSpPr/>
          <p:nvPr/>
        </p:nvSpPr>
        <p:spPr>
          <a:xfrm>
            <a:off x="793790" y="454568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Indicates potential cost of excluding outliers during training</a:t>
            </a:r>
            <a:endParaRPr lang="en-US" sz="1750" dirty="0"/>
          </a:p>
        </p:txBody>
      </p:sp>
      <p:sp>
        <p:nvSpPr>
          <p:cNvPr id="10" name="Shape 6"/>
          <p:cNvSpPr/>
          <p:nvPr/>
        </p:nvSpPr>
        <p:spPr>
          <a:xfrm>
            <a:off x="793790" y="5163741"/>
            <a:ext cx="7556421" cy="1689616"/>
          </a:xfrm>
          <a:prstGeom prst="roundRect">
            <a:avLst>
              <a:gd name="adj" fmla="val 2014"/>
            </a:avLst>
          </a:prstGeom>
          <a:solidFill>
            <a:srgbClr val="E2D9CF"/>
          </a:solidFill>
          <a:ln/>
        </p:spPr>
      </p:sp>
      <p:pic>
        <p:nvPicPr>
          <p:cNvPr id="11" name="Image 2" descr="preencoded.png"/>
          <p:cNvPicPr>
            <a:picLocks noChangeAspect="1"/>
          </p:cNvPicPr>
          <p:nvPr/>
        </p:nvPicPr>
        <p:blipFill>
          <a:blip r:embed="rId5"/>
          <a:stretch>
            <a:fillRect/>
          </a:stretch>
        </p:blipFill>
        <p:spPr>
          <a:xfrm>
            <a:off x="1020604" y="5492591"/>
            <a:ext cx="283488" cy="226814"/>
          </a:xfrm>
          <a:prstGeom prst="rect">
            <a:avLst/>
          </a:prstGeom>
        </p:spPr>
      </p:pic>
      <p:sp>
        <p:nvSpPr>
          <p:cNvPr id="12" name="Text 7"/>
          <p:cNvSpPr/>
          <p:nvPr/>
        </p:nvSpPr>
        <p:spPr>
          <a:xfrm>
            <a:off x="1530906" y="5447228"/>
            <a:ext cx="6592491"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The experimental model was not exposed to high-value outliers during training, limiting its ability to accurately predict these important cases.</a:t>
            </a:r>
            <a:endParaRPr lang="en-US" sz="175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spTree>
      <p:nvGrpSpPr>
        <p:cNvPr id="1" name=""/>
        <p:cNvGrpSpPr/>
        <p:nvPr/>
      </p:nvGrpSpPr>
      <p:grpSpPr>
        <a:xfrm>
          <a:off x="0" y="0"/>
          <a:ext cx="0" cy="0"/>
          <a:chOff x="0" y="0"/>
          <a:chExt cx="0" cy="0"/>
        </a:xfrm>
      </p:grpSpPr>
      <p:sp>
        <p:nvSpPr>
          <p:cNvPr id="2" name="Text 0"/>
          <p:cNvSpPr/>
          <p:nvPr/>
        </p:nvSpPr>
        <p:spPr>
          <a:xfrm>
            <a:off x="793790" y="1412319"/>
            <a:ext cx="3799165"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15.2' Residual Analysis</a:t>
            </a:r>
            <a:endParaRPr lang="en-US" sz="2650" dirty="0"/>
          </a:p>
        </p:txBody>
      </p:sp>
      <p:sp>
        <p:nvSpPr>
          <p:cNvPr id="3" name="Text 1"/>
          <p:cNvSpPr/>
          <p:nvPr/>
        </p:nvSpPr>
        <p:spPr>
          <a:xfrm>
            <a:off x="793790" y="2064425"/>
            <a:ext cx="3729038" cy="425291"/>
          </a:xfrm>
          <a:prstGeom prst="rect">
            <a:avLst/>
          </a:prstGeom>
          <a:noFill/>
          <a:ln/>
        </p:spPr>
        <p:txBody>
          <a:bodyPr wrap="none" lIns="0" tIns="0" rIns="0" bIns="0" rtlCol="0" anchor="t"/>
          <a:lstStyle/>
          <a:p>
            <a:pPr marL="0" indent="0" algn="l">
              <a:lnSpc>
                <a:spcPts val="3300"/>
              </a:lnSpc>
              <a:buNone/>
            </a:pPr>
            <a:r>
              <a:rPr lang="en-US" sz="2650" b="1" dirty="0">
                <a:solidFill>
                  <a:srgbClr val="484237"/>
                </a:solidFill>
                <a:latin typeface="Gelasio Semi Bold" pitchFamily="34" charset="0"/>
                <a:ea typeface="Gelasio Semi Bold" pitchFamily="34" charset="-122"/>
                <a:cs typeface="Gelasio Semi Bold" pitchFamily="34" charset="-120"/>
              </a:rPr>
              <a:t>The Outlier Trade-off</a:t>
            </a:r>
            <a:endParaRPr lang="en-US" sz="2650" dirty="0"/>
          </a:p>
        </p:txBody>
      </p:sp>
      <p:sp>
        <p:nvSpPr>
          <p:cNvPr id="4" name="Shape 2"/>
          <p:cNvSpPr/>
          <p:nvPr/>
        </p:nvSpPr>
        <p:spPr>
          <a:xfrm>
            <a:off x="793790" y="2829878"/>
            <a:ext cx="6407944" cy="2751296"/>
          </a:xfrm>
          <a:prstGeom prst="roundRect">
            <a:avLst>
              <a:gd name="adj" fmla="val 5318"/>
            </a:avLst>
          </a:prstGeom>
          <a:solidFill>
            <a:srgbClr val="F2EBDF"/>
          </a:solidFill>
          <a:ln w="30480">
            <a:solidFill>
              <a:srgbClr val="D4CEC3"/>
            </a:solidFill>
            <a:prstDash val="solid"/>
          </a:ln>
        </p:spPr>
      </p:sp>
      <p:sp>
        <p:nvSpPr>
          <p:cNvPr id="5" name="Shape 3"/>
          <p:cNvSpPr/>
          <p:nvPr/>
        </p:nvSpPr>
        <p:spPr>
          <a:xfrm>
            <a:off x="763310" y="2829878"/>
            <a:ext cx="121920" cy="2751296"/>
          </a:xfrm>
          <a:prstGeom prst="roundRect">
            <a:avLst>
              <a:gd name="adj" fmla="val 27907"/>
            </a:avLst>
          </a:prstGeom>
          <a:solidFill>
            <a:srgbClr val="D3C5B6"/>
          </a:solidFill>
          <a:ln/>
        </p:spPr>
      </p:sp>
      <p:sp>
        <p:nvSpPr>
          <p:cNvPr id="6" name="Text 4"/>
          <p:cNvSpPr/>
          <p:nvPr/>
        </p:nvSpPr>
        <p:spPr>
          <a:xfrm>
            <a:off x="1142524" y="3087172"/>
            <a:ext cx="3109913"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Main Model (All Data)</a:t>
            </a:r>
            <a:endParaRPr lang="en-US" sz="2200" dirty="0"/>
          </a:p>
        </p:txBody>
      </p:sp>
      <p:sp>
        <p:nvSpPr>
          <p:cNvPr id="7" name="Text 5"/>
          <p:cNvSpPr/>
          <p:nvPr/>
        </p:nvSpPr>
        <p:spPr>
          <a:xfrm>
            <a:off x="1142524" y="3577590"/>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Trained on complete dataset including outliers</a:t>
            </a:r>
            <a:endParaRPr lang="en-US" sz="1750" dirty="0"/>
          </a:p>
        </p:txBody>
      </p:sp>
      <p:sp>
        <p:nvSpPr>
          <p:cNvPr id="8" name="Text 6"/>
          <p:cNvSpPr/>
          <p:nvPr/>
        </p:nvSpPr>
        <p:spPr>
          <a:xfrm>
            <a:off x="1142524" y="4076581"/>
            <a:ext cx="58019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R² score: </a:t>
            </a:r>
            <a:r>
              <a:rPr lang="en-US" sz="1750" b="1" dirty="0">
                <a:solidFill>
                  <a:srgbClr val="D3C5B6"/>
                </a:solidFill>
                <a:latin typeface="Gelasio" pitchFamily="34" charset="0"/>
                <a:ea typeface="Gelasio" pitchFamily="34" charset="-122"/>
                <a:cs typeface="Gelasio" pitchFamily="34" charset="-120"/>
              </a:rPr>
              <a:t>97.5%</a:t>
            </a:r>
            <a:r>
              <a:rPr lang="en-US" sz="1750" dirty="0">
                <a:solidFill>
                  <a:srgbClr val="000000"/>
                </a:solidFill>
                <a:latin typeface="Gelasio" pitchFamily="34" charset="0"/>
                <a:ea typeface="Gelasio" pitchFamily="34" charset="-122"/>
                <a:cs typeface="Gelasio" pitchFamily="34" charset="-120"/>
              </a:rPr>
              <a:t> (98.2% in some tests)</a:t>
            </a:r>
            <a:endParaRPr lang="en-US" sz="1750" dirty="0"/>
          </a:p>
        </p:txBody>
      </p:sp>
      <p:sp>
        <p:nvSpPr>
          <p:cNvPr id="9" name="Text 7"/>
          <p:cNvSpPr/>
          <p:nvPr/>
        </p:nvSpPr>
        <p:spPr>
          <a:xfrm>
            <a:off x="1142524" y="4518779"/>
            <a:ext cx="58019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Better generalization to unusual cases</a:t>
            </a:r>
            <a:endParaRPr lang="en-US" sz="1750" dirty="0"/>
          </a:p>
        </p:txBody>
      </p:sp>
      <p:sp>
        <p:nvSpPr>
          <p:cNvPr id="10" name="Text 8"/>
          <p:cNvSpPr/>
          <p:nvPr/>
        </p:nvSpPr>
        <p:spPr>
          <a:xfrm>
            <a:off x="1142524" y="4960977"/>
            <a:ext cx="58019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More robust to real-world variability</a:t>
            </a:r>
            <a:endParaRPr lang="en-US" sz="1750" dirty="0"/>
          </a:p>
        </p:txBody>
      </p:sp>
      <p:sp>
        <p:nvSpPr>
          <p:cNvPr id="11" name="Shape 9"/>
          <p:cNvSpPr/>
          <p:nvPr/>
        </p:nvSpPr>
        <p:spPr>
          <a:xfrm>
            <a:off x="7428548" y="2829878"/>
            <a:ext cx="6408063" cy="2751296"/>
          </a:xfrm>
          <a:prstGeom prst="roundRect">
            <a:avLst>
              <a:gd name="adj" fmla="val 5318"/>
            </a:avLst>
          </a:prstGeom>
          <a:solidFill>
            <a:srgbClr val="F2EBDF"/>
          </a:solidFill>
          <a:ln w="30480">
            <a:solidFill>
              <a:srgbClr val="D4CEC3"/>
            </a:solidFill>
            <a:prstDash val="solid"/>
          </a:ln>
        </p:spPr>
      </p:sp>
      <p:sp>
        <p:nvSpPr>
          <p:cNvPr id="12" name="Shape 10"/>
          <p:cNvSpPr/>
          <p:nvPr/>
        </p:nvSpPr>
        <p:spPr>
          <a:xfrm>
            <a:off x="7398067" y="2829878"/>
            <a:ext cx="121920" cy="2751296"/>
          </a:xfrm>
          <a:prstGeom prst="roundRect">
            <a:avLst>
              <a:gd name="adj" fmla="val 27907"/>
            </a:avLst>
          </a:prstGeom>
          <a:solidFill>
            <a:srgbClr val="D3C5B6"/>
          </a:solidFill>
          <a:ln/>
        </p:spPr>
      </p:sp>
      <p:sp>
        <p:nvSpPr>
          <p:cNvPr id="13" name="Text 11"/>
          <p:cNvSpPr/>
          <p:nvPr/>
        </p:nvSpPr>
        <p:spPr>
          <a:xfrm>
            <a:off x="7777282" y="3087172"/>
            <a:ext cx="4687253"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Gelasio Semi Bold" pitchFamily="34" charset="0"/>
                <a:ea typeface="Gelasio Semi Bold" pitchFamily="34" charset="-122"/>
                <a:cs typeface="Gelasio Semi Bold" pitchFamily="34" charset="-120"/>
              </a:rPr>
              <a:t>Experimental Model (Clean Data)</a:t>
            </a:r>
            <a:endParaRPr lang="en-US" sz="2200" dirty="0"/>
          </a:p>
        </p:txBody>
      </p:sp>
      <p:sp>
        <p:nvSpPr>
          <p:cNvPr id="14" name="Text 12"/>
          <p:cNvSpPr/>
          <p:nvPr/>
        </p:nvSpPr>
        <p:spPr>
          <a:xfrm>
            <a:off x="7777282" y="3577590"/>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Trained after removing outlier samples</a:t>
            </a:r>
            <a:endParaRPr lang="en-US" sz="1750" dirty="0"/>
          </a:p>
        </p:txBody>
      </p:sp>
      <p:sp>
        <p:nvSpPr>
          <p:cNvPr id="15" name="Text 13"/>
          <p:cNvSpPr/>
          <p:nvPr/>
        </p:nvSpPr>
        <p:spPr>
          <a:xfrm>
            <a:off x="7777282" y="4076581"/>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R² score: 93.3%</a:t>
            </a:r>
            <a:endParaRPr lang="en-US" sz="1750" dirty="0"/>
          </a:p>
        </p:txBody>
      </p:sp>
      <p:sp>
        <p:nvSpPr>
          <p:cNvPr id="16" name="Text 14"/>
          <p:cNvSpPr/>
          <p:nvPr/>
        </p:nvSpPr>
        <p:spPr>
          <a:xfrm>
            <a:off x="7777282" y="4518779"/>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Cleaner-looking scatter plots</a:t>
            </a:r>
            <a:endParaRPr lang="en-US" sz="1750" dirty="0"/>
          </a:p>
        </p:txBody>
      </p:sp>
      <p:sp>
        <p:nvSpPr>
          <p:cNvPr id="17" name="Text 15"/>
          <p:cNvSpPr/>
          <p:nvPr/>
        </p:nvSpPr>
        <p:spPr>
          <a:xfrm>
            <a:off x="7777282" y="4960977"/>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Struggles with high-value predictions</a:t>
            </a:r>
            <a:endParaRPr lang="en-US" sz="1750" dirty="0"/>
          </a:p>
        </p:txBody>
      </p:sp>
      <p:sp>
        <p:nvSpPr>
          <p:cNvPr id="18" name="Text 16"/>
          <p:cNvSpPr/>
          <p:nvPr/>
        </p:nvSpPr>
        <p:spPr>
          <a:xfrm>
            <a:off x="793790" y="5836325"/>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Gelasio" pitchFamily="34" charset="0"/>
                <a:ea typeface="Gelasio" pitchFamily="34" charset="-122"/>
                <a:cs typeface="Gelasio" pitchFamily="34" charset="-120"/>
              </a:rPr>
              <a:t>Despite initially cleaner visualizations, excluding outliers ultimately reduced model performance where it matters most.</a:t>
            </a:r>
            <a:endParaRPr lang="en-US" sz="1750" dirty="0"/>
          </a:p>
        </p:txBody>
      </p:sp>
      <p:sp>
        <p:nvSpPr>
          <p:cNvPr id="19" name="Text 17"/>
          <p:cNvSpPr/>
          <p:nvPr/>
        </p:nvSpPr>
        <p:spPr>
          <a:xfrm>
            <a:off x="793790" y="6454378"/>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9844" y="1089060"/>
            <a:ext cx="6425446" cy="5418777"/>
          </a:xfrm>
          <a:prstGeom prst="rect">
            <a:avLst/>
          </a:prstGeom>
        </p:spPr>
      </p:pic>
      <p:sp>
        <p:nvSpPr>
          <p:cNvPr id="3" name="Text 0"/>
          <p:cNvSpPr/>
          <p:nvPr/>
        </p:nvSpPr>
        <p:spPr>
          <a:xfrm>
            <a:off x="659844" y="6915745"/>
            <a:ext cx="6425446" cy="904399"/>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The efficient management of these libraries ensures seamless workflow from data ingestion to predictive modeling, crucial for accurate reservoir production forecasting.</a:t>
            </a:r>
            <a:endParaRPr lang="en-US" sz="1450" dirty="0"/>
          </a:p>
        </p:txBody>
      </p:sp>
      <p:sp>
        <p:nvSpPr>
          <p:cNvPr id="4" name="Text 1"/>
          <p:cNvSpPr/>
          <p:nvPr/>
        </p:nvSpPr>
        <p:spPr>
          <a:xfrm>
            <a:off x="7552730" y="2173605"/>
            <a:ext cx="2356485" cy="294442"/>
          </a:xfrm>
          <a:prstGeom prst="rect">
            <a:avLst/>
          </a:prstGeom>
          <a:noFill/>
          <a:ln/>
        </p:spPr>
        <p:txBody>
          <a:bodyPr wrap="none" lIns="0" tIns="0" rIns="0" bIns="0" rtlCol="0" anchor="t"/>
          <a:lstStyle/>
          <a:p>
            <a:pPr marL="0" indent="0" algn="l">
              <a:lnSpc>
                <a:spcPts val="2300"/>
              </a:lnSpc>
              <a:buNone/>
            </a:pPr>
            <a:r>
              <a:rPr lang="en-US" sz="1850" dirty="0">
                <a:solidFill>
                  <a:srgbClr val="484237"/>
                </a:solidFill>
                <a:latin typeface="Gelasio Semi Bold" pitchFamily="34" charset="0"/>
                <a:ea typeface="Gelasio Semi Bold" pitchFamily="34" charset="-122"/>
                <a:cs typeface="Gelasio Semi Bold" pitchFamily="34" charset="-120"/>
              </a:rPr>
              <a:t>Core Components</a:t>
            </a:r>
            <a:endParaRPr lang="en-US" sz="1850" dirty="0"/>
          </a:p>
        </p:txBody>
      </p:sp>
      <p:sp>
        <p:nvSpPr>
          <p:cNvPr id="5" name="Text 2"/>
          <p:cNvSpPr/>
          <p:nvPr/>
        </p:nvSpPr>
        <p:spPr>
          <a:xfrm>
            <a:off x="7552730" y="2656523"/>
            <a:ext cx="6425446" cy="301466"/>
          </a:xfrm>
          <a:prstGeom prst="rect">
            <a:avLst/>
          </a:prstGeom>
          <a:noFill/>
          <a:ln/>
        </p:spPr>
        <p:txBody>
          <a:bodyPr wrap="none" lIns="0" tIns="0" rIns="0" bIns="0" rtlCol="0" anchor="t"/>
          <a:lstStyle/>
          <a:p>
            <a:pPr marL="0" indent="0" algn="l">
              <a:lnSpc>
                <a:spcPts val="2350"/>
              </a:lnSpc>
              <a:buNone/>
            </a:pPr>
            <a:endParaRPr lang="en-US" sz="1450" dirty="0"/>
          </a:p>
        </p:txBody>
      </p:sp>
      <p:sp>
        <p:nvSpPr>
          <p:cNvPr id="6" name="Shape 3"/>
          <p:cNvSpPr/>
          <p:nvPr/>
        </p:nvSpPr>
        <p:spPr>
          <a:xfrm>
            <a:off x="7552730" y="3170039"/>
            <a:ext cx="424101" cy="424101"/>
          </a:xfrm>
          <a:prstGeom prst="roundRect">
            <a:avLst>
              <a:gd name="adj" fmla="val 6668"/>
            </a:avLst>
          </a:prstGeom>
          <a:solidFill>
            <a:srgbClr val="EEE8DD"/>
          </a:solidFill>
          <a:ln/>
        </p:spPr>
      </p:sp>
      <p:sp>
        <p:nvSpPr>
          <p:cNvPr id="7" name="Text 4"/>
          <p:cNvSpPr/>
          <p:nvPr/>
        </p:nvSpPr>
        <p:spPr>
          <a:xfrm>
            <a:off x="8165306" y="3231237"/>
            <a:ext cx="5812869" cy="618173"/>
          </a:xfrm>
          <a:prstGeom prst="rect">
            <a:avLst/>
          </a:prstGeom>
          <a:noFill/>
          <a:ln/>
        </p:spPr>
        <p:txBody>
          <a:bodyPr wrap="square" lIns="0" tIns="0" rIns="0" bIns="0" rtlCol="0" anchor="t"/>
          <a:lstStyle/>
          <a:p>
            <a:pPr marL="0" indent="0" algn="l">
              <a:lnSpc>
                <a:spcPts val="2350"/>
              </a:lnSpc>
              <a:buNone/>
            </a:pPr>
            <a:r>
              <a:rPr lang="en-US" sz="1450" b="1" dirty="0">
                <a:solidFill>
                  <a:srgbClr val="746558"/>
                </a:solidFill>
                <a:latin typeface="Gelasio" pitchFamily="34" charset="0"/>
                <a:ea typeface="Gelasio" pitchFamily="34" charset="-122"/>
                <a:cs typeface="Gelasio" pitchFamily="34" charset="-120"/>
              </a:rPr>
              <a:t>Visualization:</a:t>
            </a:r>
            <a:r>
              <a:rPr lang="en-US" sz="1450" dirty="0">
                <a:solidFill>
                  <a:srgbClr val="746558"/>
                </a:solidFill>
                <a:latin typeface="Gelasio" pitchFamily="34" charset="0"/>
                <a:ea typeface="Gelasio" pitchFamily="34" charset="-122"/>
                <a:cs typeface="Gelasio" pitchFamily="34" charset="-120"/>
              </a:rPr>
              <a:t> </a:t>
            </a:r>
            <a:r>
              <a:rPr lang="en-US" sz="1450" dirty="0">
                <a:solidFill>
                  <a:srgbClr val="746558"/>
                </a:solidFill>
                <a:highlight>
                  <a:srgbClr val="ECE9E3"/>
                </a:highlight>
                <a:latin typeface="Consolas" pitchFamily="34" charset="0"/>
                <a:ea typeface="Consolas" pitchFamily="34" charset="-122"/>
                <a:cs typeface="Consolas" pitchFamily="34" charset="-120"/>
              </a:rPr>
              <a:t>matplotlib.pyplot</a:t>
            </a:r>
            <a:r>
              <a:rPr lang="en-US" sz="1450" dirty="0">
                <a:solidFill>
                  <a:srgbClr val="746558"/>
                </a:solidFill>
                <a:latin typeface="Gelasio" pitchFamily="34" charset="0"/>
                <a:ea typeface="Gelasio" pitchFamily="34" charset="-122"/>
                <a:cs typeface="Gelasio" pitchFamily="34" charset="-120"/>
              </a:rPr>
              <a:t> and </a:t>
            </a:r>
            <a:r>
              <a:rPr lang="en-US" sz="1450" dirty="0">
                <a:solidFill>
                  <a:srgbClr val="746558"/>
                </a:solidFill>
                <a:highlight>
                  <a:srgbClr val="ECE9E3"/>
                </a:highlight>
                <a:latin typeface="Consolas" pitchFamily="34" charset="0"/>
                <a:ea typeface="Consolas" pitchFamily="34" charset="-122"/>
                <a:cs typeface="Consolas" pitchFamily="34" charset="-120"/>
              </a:rPr>
              <a:t>seaborn</a:t>
            </a:r>
            <a:r>
              <a:rPr lang="en-US" sz="1450" dirty="0">
                <a:solidFill>
                  <a:srgbClr val="746558"/>
                </a:solidFill>
                <a:latin typeface="Gelasio" pitchFamily="34" charset="0"/>
                <a:ea typeface="Gelasio" pitchFamily="34" charset="-122"/>
                <a:cs typeface="Gelasio" pitchFamily="34" charset="-120"/>
              </a:rPr>
              <a:t> for plotting data and model results.</a:t>
            </a:r>
            <a:endParaRPr lang="en-US" sz="1450" dirty="0"/>
          </a:p>
        </p:txBody>
      </p:sp>
      <p:sp>
        <p:nvSpPr>
          <p:cNvPr id="8" name="Shape 5"/>
          <p:cNvSpPr/>
          <p:nvPr/>
        </p:nvSpPr>
        <p:spPr>
          <a:xfrm>
            <a:off x="7552730" y="4226362"/>
            <a:ext cx="424101" cy="424101"/>
          </a:xfrm>
          <a:prstGeom prst="roundRect">
            <a:avLst>
              <a:gd name="adj" fmla="val 6668"/>
            </a:avLst>
          </a:prstGeom>
          <a:solidFill>
            <a:srgbClr val="EEE8DD"/>
          </a:solidFill>
          <a:ln/>
        </p:spPr>
      </p:sp>
      <p:sp>
        <p:nvSpPr>
          <p:cNvPr id="9" name="Text 6"/>
          <p:cNvSpPr/>
          <p:nvPr/>
        </p:nvSpPr>
        <p:spPr>
          <a:xfrm>
            <a:off x="8165306" y="4287560"/>
            <a:ext cx="5812869" cy="618173"/>
          </a:xfrm>
          <a:prstGeom prst="rect">
            <a:avLst/>
          </a:prstGeom>
          <a:noFill/>
          <a:ln/>
        </p:spPr>
        <p:txBody>
          <a:bodyPr wrap="square" lIns="0" tIns="0" rIns="0" bIns="0" rtlCol="0" anchor="t"/>
          <a:lstStyle/>
          <a:p>
            <a:pPr marL="0" indent="0" algn="l">
              <a:lnSpc>
                <a:spcPts val="2350"/>
              </a:lnSpc>
              <a:buNone/>
            </a:pPr>
            <a:r>
              <a:rPr lang="en-US" sz="1450" b="1" dirty="0">
                <a:solidFill>
                  <a:srgbClr val="746558"/>
                </a:solidFill>
                <a:latin typeface="Gelasio" pitchFamily="34" charset="0"/>
                <a:ea typeface="Gelasio" pitchFamily="34" charset="-122"/>
                <a:cs typeface="Gelasio" pitchFamily="34" charset="-120"/>
              </a:rPr>
              <a:t>Image Processing:</a:t>
            </a:r>
            <a:r>
              <a:rPr lang="en-US" sz="1450" dirty="0">
                <a:solidFill>
                  <a:srgbClr val="746558"/>
                </a:solidFill>
                <a:latin typeface="Gelasio" pitchFamily="34" charset="0"/>
                <a:ea typeface="Gelasio" pitchFamily="34" charset="-122"/>
                <a:cs typeface="Gelasio" pitchFamily="34" charset="-120"/>
              </a:rPr>
              <a:t> </a:t>
            </a:r>
            <a:r>
              <a:rPr lang="en-US" sz="1450" dirty="0">
                <a:solidFill>
                  <a:srgbClr val="746558"/>
                </a:solidFill>
                <a:highlight>
                  <a:srgbClr val="ECE9E3"/>
                </a:highlight>
                <a:latin typeface="Consolas" pitchFamily="34" charset="0"/>
                <a:ea typeface="Consolas" pitchFamily="34" charset="-122"/>
                <a:cs typeface="Consolas" pitchFamily="34" charset="-120"/>
              </a:rPr>
              <a:t>PIL</a:t>
            </a:r>
            <a:r>
              <a:rPr lang="en-US" sz="1450" dirty="0">
                <a:solidFill>
                  <a:srgbClr val="746558"/>
                </a:solidFill>
                <a:latin typeface="Gelasio" pitchFamily="34" charset="0"/>
                <a:ea typeface="Gelasio" pitchFamily="34" charset="-122"/>
                <a:cs typeface="Gelasio" pitchFamily="34" charset="-120"/>
              </a:rPr>
              <a:t> (Pillow) for handling TIFF image files (e.g., seismic data, well logs).</a:t>
            </a:r>
            <a:endParaRPr lang="en-US" sz="1450" dirty="0"/>
          </a:p>
        </p:txBody>
      </p:sp>
      <p:sp>
        <p:nvSpPr>
          <p:cNvPr id="10" name="Shape 7"/>
          <p:cNvSpPr/>
          <p:nvPr/>
        </p:nvSpPr>
        <p:spPr>
          <a:xfrm>
            <a:off x="7552730" y="5282684"/>
            <a:ext cx="424101" cy="424101"/>
          </a:xfrm>
          <a:prstGeom prst="roundRect">
            <a:avLst>
              <a:gd name="adj" fmla="val 6668"/>
            </a:avLst>
          </a:prstGeom>
          <a:solidFill>
            <a:srgbClr val="EEE8DD"/>
          </a:solidFill>
          <a:ln/>
        </p:spPr>
      </p:sp>
      <p:sp>
        <p:nvSpPr>
          <p:cNvPr id="11" name="Text 8"/>
          <p:cNvSpPr/>
          <p:nvPr/>
        </p:nvSpPr>
        <p:spPr>
          <a:xfrm>
            <a:off x="8165306" y="5343882"/>
            <a:ext cx="5812869" cy="316706"/>
          </a:xfrm>
          <a:prstGeom prst="rect">
            <a:avLst/>
          </a:prstGeom>
          <a:noFill/>
          <a:ln/>
        </p:spPr>
        <p:txBody>
          <a:bodyPr wrap="none" lIns="0" tIns="0" rIns="0" bIns="0" rtlCol="0" anchor="t"/>
          <a:lstStyle/>
          <a:p>
            <a:pPr marL="0" indent="0" algn="l">
              <a:lnSpc>
                <a:spcPts val="2350"/>
              </a:lnSpc>
              <a:buNone/>
            </a:pPr>
            <a:r>
              <a:rPr lang="en-US" sz="1450" b="1" dirty="0">
                <a:solidFill>
                  <a:srgbClr val="746558"/>
                </a:solidFill>
                <a:latin typeface="Gelasio" pitchFamily="34" charset="0"/>
                <a:ea typeface="Gelasio" pitchFamily="34" charset="-122"/>
                <a:cs typeface="Gelasio" pitchFamily="34" charset="-120"/>
              </a:rPr>
              <a:t>Hyperparameter Tuning:</a:t>
            </a:r>
            <a:r>
              <a:rPr lang="en-US" sz="1450" dirty="0">
                <a:solidFill>
                  <a:srgbClr val="746558"/>
                </a:solidFill>
                <a:latin typeface="Gelasio" pitchFamily="34" charset="0"/>
                <a:ea typeface="Gelasio" pitchFamily="34" charset="-122"/>
                <a:cs typeface="Gelasio" pitchFamily="34" charset="-120"/>
              </a:rPr>
              <a:t> </a:t>
            </a:r>
            <a:r>
              <a:rPr lang="en-US" sz="1450" dirty="0">
                <a:solidFill>
                  <a:srgbClr val="746558"/>
                </a:solidFill>
                <a:highlight>
                  <a:srgbClr val="ECE9E3"/>
                </a:highlight>
                <a:latin typeface="Consolas" pitchFamily="34" charset="0"/>
                <a:ea typeface="Consolas" pitchFamily="34" charset="-122"/>
                <a:cs typeface="Consolas" pitchFamily="34" charset="-120"/>
              </a:rPr>
              <a:t>optuna</a:t>
            </a:r>
            <a:r>
              <a:rPr lang="en-US" sz="1450" dirty="0">
                <a:solidFill>
                  <a:srgbClr val="746558"/>
                </a:solidFill>
                <a:latin typeface="Gelasio" pitchFamily="34" charset="0"/>
                <a:ea typeface="Gelasio" pitchFamily="34" charset="-122"/>
                <a:cs typeface="Gelasio" pitchFamily="34" charset="-120"/>
              </a:rPr>
              <a:t> for automated optimization.</a:t>
            </a:r>
            <a:endParaRPr lang="en-US" sz="1450" dirty="0"/>
          </a:p>
        </p:txBody>
      </p:sp>
      <p:sp>
        <p:nvSpPr>
          <p:cNvPr id="12" name="Shape 9"/>
          <p:cNvSpPr/>
          <p:nvPr/>
        </p:nvSpPr>
        <p:spPr>
          <a:xfrm>
            <a:off x="7552730" y="6083737"/>
            <a:ext cx="424101" cy="424101"/>
          </a:xfrm>
          <a:prstGeom prst="roundRect">
            <a:avLst>
              <a:gd name="adj" fmla="val 6668"/>
            </a:avLst>
          </a:prstGeom>
          <a:solidFill>
            <a:srgbClr val="EEE8DD"/>
          </a:solidFill>
          <a:ln/>
        </p:spPr>
      </p:sp>
      <p:sp>
        <p:nvSpPr>
          <p:cNvPr id="13" name="Text 10"/>
          <p:cNvSpPr/>
          <p:nvPr/>
        </p:nvSpPr>
        <p:spPr>
          <a:xfrm>
            <a:off x="8165306" y="6144935"/>
            <a:ext cx="5812869" cy="618173"/>
          </a:xfrm>
          <a:prstGeom prst="rect">
            <a:avLst/>
          </a:prstGeom>
          <a:noFill/>
          <a:ln/>
        </p:spPr>
        <p:txBody>
          <a:bodyPr wrap="square" lIns="0" tIns="0" rIns="0" bIns="0" rtlCol="0" anchor="t"/>
          <a:lstStyle/>
          <a:p>
            <a:pPr marL="0" indent="0" algn="l">
              <a:lnSpc>
                <a:spcPts val="2350"/>
              </a:lnSpc>
              <a:buNone/>
            </a:pPr>
            <a:r>
              <a:rPr lang="en-US" sz="1450" b="1" dirty="0">
                <a:solidFill>
                  <a:srgbClr val="746558"/>
                </a:solidFill>
                <a:latin typeface="Gelasio" pitchFamily="34" charset="0"/>
                <a:ea typeface="Gelasio" pitchFamily="34" charset="-122"/>
                <a:cs typeface="Gelasio" pitchFamily="34" charset="-120"/>
              </a:rPr>
              <a:t>Metrics:</a:t>
            </a:r>
            <a:r>
              <a:rPr lang="en-US" sz="1450" dirty="0">
                <a:solidFill>
                  <a:srgbClr val="746558"/>
                </a:solidFill>
                <a:latin typeface="Gelasio" pitchFamily="34" charset="0"/>
                <a:ea typeface="Gelasio" pitchFamily="34" charset="-122"/>
                <a:cs typeface="Gelasio" pitchFamily="34" charset="-120"/>
              </a:rPr>
              <a:t> </a:t>
            </a:r>
            <a:r>
              <a:rPr lang="en-US" sz="1450" dirty="0">
                <a:solidFill>
                  <a:srgbClr val="746558"/>
                </a:solidFill>
                <a:highlight>
                  <a:srgbClr val="ECE9E3"/>
                </a:highlight>
                <a:latin typeface="Consolas" pitchFamily="34" charset="0"/>
                <a:ea typeface="Consolas" pitchFamily="34" charset="-122"/>
                <a:cs typeface="Consolas" pitchFamily="34" charset="-120"/>
              </a:rPr>
              <a:t>sklearn.metrics</a:t>
            </a:r>
            <a:r>
              <a:rPr lang="en-US" sz="1450" dirty="0">
                <a:solidFill>
                  <a:srgbClr val="746558"/>
                </a:solidFill>
                <a:latin typeface="Gelasio" pitchFamily="34" charset="0"/>
                <a:ea typeface="Gelasio" pitchFamily="34" charset="-122"/>
                <a:cs typeface="Gelasio" pitchFamily="34" charset="-120"/>
              </a:rPr>
              <a:t> for calculating performance metrics like MAE, MSE, and R2 score.</a:t>
            </a:r>
            <a:endParaRPr lang="en-US" sz="145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827008"/>
            <a:ext cx="4919305" cy="6575584"/>
          </a:xfrm>
          <a:prstGeom prst="rect">
            <a:avLst/>
          </a:prstGeom>
        </p:spPr>
      </p:pic>
      <p:sp>
        <p:nvSpPr>
          <p:cNvPr id="4" name="Text 0"/>
          <p:cNvSpPr/>
          <p:nvPr/>
        </p:nvSpPr>
        <p:spPr>
          <a:xfrm>
            <a:off x="793790" y="1233011"/>
            <a:ext cx="3799165"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15.2' Residual Analysis</a:t>
            </a:r>
            <a:endParaRPr lang="en-US" sz="2650" dirty="0"/>
          </a:p>
        </p:txBody>
      </p:sp>
      <p:sp>
        <p:nvSpPr>
          <p:cNvPr id="5" name="Text 1"/>
          <p:cNvSpPr/>
          <p:nvPr/>
        </p:nvSpPr>
        <p:spPr>
          <a:xfrm>
            <a:off x="793790" y="1885117"/>
            <a:ext cx="3888343" cy="425291"/>
          </a:xfrm>
          <a:prstGeom prst="rect">
            <a:avLst/>
          </a:prstGeom>
          <a:noFill/>
          <a:ln/>
        </p:spPr>
        <p:txBody>
          <a:bodyPr wrap="none" lIns="0" tIns="0" rIns="0" bIns="0" rtlCol="0" anchor="t"/>
          <a:lstStyle/>
          <a:p>
            <a:pPr marL="0" indent="0" algn="l">
              <a:lnSpc>
                <a:spcPts val="3300"/>
              </a:lnSpc>
              <a:buNone/>
            </a:pPr>
            <a:r>
              <a:rPr lang="en-US" sz="2650" b="1" dirty="0">
                <a:solidFill>
                  <a:srgbClr val="484237"/>
                </a:solidFill>
                <a:latin typeface="Gelasio Semi Bold" pitchFamily="34" charset="0"/>
                <a:ea typeface="Gelasio Semi Bold" pitchFamily="34" charset="-122"/>
                <a:cs typeface="Gelasio Semi Bold" pitchFamily="34" charset="-120"/>
              </a:rPr>
              <a:t>Residual Plot Analysis</a:t>
            </a:r>
            <a:endParaRPr lang="en-US" sz="2650" dirty="0"/>
          </a:p>
        </p:txBody>
      </p:sp>
      <p:sp>
        <p:nvSpPr>
          <p:cNvPr id="6" name="Text 2"/>
          <p:cNvSpPr/>
          <p:nvPr/>
        </p:nvSpPr>
        <p:spPr>
          <a:xfrm>
            <a:off x="793790" y="2650569"/>
            <a:ext cx="3323511"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Insights from Residuals</a:t>
            </a:r>
            <a:endParaRPr lang="en-US" sz="2200" dirty="0"/>
          </a:p>
        </p:txBody>
      </p:sp>
      <p:sp>
        <p:nvSpPr>
          <p:cNvPr id="7" name="Text 3"/>
          <p:cNvSpPr/>
          <p:nvPr/>
        </p:nvSpPr>
        <p:spPr>
          <a:xfrm>
            <a:off x="793790" y="334506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Narrower vertical scatter band around zero</a:t>
            </a:r>
            <a:endParaRPr lang="en-US" sz="1750" dirty="0"/>
          </a:p>
        </p:txBody>
      </p:sp>
      <p:sp>
        <p:nvSpPr>
          <p:cNvPr id="8" name="Text 4"/>
          <p:cNvSpPr/>
          <p:nvPr/>
        </p:nvSpPr>
        <p:spPr>
          <a:xfrm>
            <a:off x="793790" y="378725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Subtle patterns indicate less robust learning</a:t>
            </a:r>
            <a:endParaRPr lang="en-US" sz="1750" dirty="0"/>
          </a:p>
        </p:txBody>
      </p:sp>
      <p:sp>
        <p:nvSpPr>
          <p:cNvPr id="9" name="Text 5"/>
          <p:cNvSpPr/>
          <p:nvPr/>
        </p:nvSpPr>
        <p:spPr>
          <a:xfrm>
            <a:off x="793790" y="422945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Main model shows more random distribution</a:t>
            </a:r>
            <a:endParaRPr lang="en-US" sz="1750" dirty="0"/>
          </a:p>
        </p:txBody>
      </p:sp>
      <p:sp>
        <p:nvSpPr>
          <p:cNvPr id="10" name="Text 6"/>
          <p:cNvSpPr/>
          <p:nvPr/>
        </p:nvSpPr>
        <p:spPr>
          <a:xfrm>
            <a:off x="793790" y="467165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Confirms experimental model's limitations</a:t>
            </a:r>
            <a:endParaRPr lang="en-US" sz="1750" dirty="0"/>
          </a:p>
        </p:txBody>
      </p:sp>
      <p:sp>
        <p:nvSpPr>
          <p:cNvPr id="11" name="Text 7"/>
          <p:cNvSpPr/>
          <p:nvPr/>
        </p:nvSpPr>
        <p:spPr>
          <a:xfrm>
            <a:off x="793790" y="5289709"/>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These patterns suggest the experimental model hasn't fully captured the underlying physical relationships that govern the data.</a:t>
            </a:r>
            <a:endParaRPr lang="en-US" sz="1750" dirty="0"/>
          </a:p>
        </p:txBody>
      </p:sp>
      <p:sp>
        <p:nvSpPr>
          <p:cNvPr id="12" name="Text 8"/>
          <p:cNvSpPr/>
          <p:nvPr/>
        </p:nvSpPr>
        <p:spPr>
          <a:xfrm>
            <a:off x="793790" y="6270665"/>
            <a:ext cx="7556421" cy="725805"/>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 the plot on right shows residual plots for experimental model (trained without outliers)</a:t>
            </a:r>
            <a:endParaRPr lang="en-US" sz="175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spTree>
      <p:nvGrpSpPr>
        <p:cNvPr id="1" name=""/>
        <p:cNvGrpSpPr/>
        <p:nvPr/>
      </p:nvGrpSpPr>
      <p:grpSpPr>
        <a:xfrm>
          <a:off x="0" y="0"/>
          <a:ext cx="0" cy="0"/>
          <a:chOff x="0" y="0"/>
          <a:chExt cx="0" cy="0"/>
        </a:xfrm>
      </p:grpSpPr>
      <p:sp>
        <p:nvSpPr>
          <p:cNvPr id="2" name="Text 0"/>
          <p:cNvSpPr/>
          <p:nvPr/>
        </p:nvSpPr>
        <p:spPr>
          <a:xfrm>
            <a:off x="742950" y="594241"/>
            <a:ext cx="3852624" cy="397907"/>
          </a:xfrm>
          <a:prstGeom prst="rect">
            <a:avLst/>
          </a:prstGeom>
          <a:noFill/>
          <a:ln/>
        </p:spPr>
        <p:txBody>
          <a:bodyPr wrap="none" lIns="0" tIns="0" rIns="0" bIns="0" rtlCol="0" anchor="t"/>
          <a:lstStyle/>
          <a:p>
            <a:pPr marL="0" indent="0" algn="l">
              <a:lnSpc>
                <a:spcPts val="3100"/>
              </a:lnSpc>
              <a:buNone/>
            </a:pPr>
            <a:r>
              <a:rPr lang="en-US" sz="2500" b="1" dirty="0">
                <a:solidFill>
                  <a:srgbClr val="484237"/>
                </a:solidFill>
                <a:latin typeface="Gelasio Semi Bold" pitchFamily="34" charset="0"/>
                <a:ea typeface="Gelasio Semi Bold" pitchFamily="34" charset="-122"/>
                <a:cs typeface="Gelasio Semi Bold" pitchFamily="34" charset="-120"/>
              </a:rPr>
              <a:t>15.3' Error Distribution</a:t>
            </a:r>
            <a:endParaRPr lang="en-US" sz="2500" dirty="0"/>
          </a:p>
        </p:txBody>
      </p:sp>
      <p:sp>
        <p:nvSpPr>
          <p:cNvPr id="3" name="Text 1"/>
          <p:cNvSpPr/>
          <p:nvPr/>
        </p:nvSpPr>
        <p:spPr>
          <a:xfrm>
            <a:off x="742950" y="1204317"/>
            <a:ext cx="4291965" cy="397907"/>
          </a:xfrm>
          <a:prstGeom prst="rect">
            <a:avLst/>
          </a:prstGeom>
          <a:noFill/>
          <a:ln/>
        </p:spPr>
        <p:txBody>
          <a:bodyPr wrap="none" lIns="0" tIns="0" rIns="0" bIns="0" rtlCol="0" anchor="t"/>
          <a:lstStyle/>
          <a:p>
            <a:pPr marL="0" indent="0" algn="l">
              <a:lnSpc>
                <a:spcPts val="3100"/>
              </a:lnSpc>
              <a:buNone/>
            </a:pPr>
            <a:r>
              <a:rPr lang="en-US" sz="2500" dirty="0">
                <a:solidFill>
                  <a:srgbClr val="484237"/>
                </a:solidFill>
                <a:latin typeface="Gelasio Semi Bold" pitchFamily="34" charset="0"/>
                <a:ea typeface="Gelasio Semi Bold" pitchFamily="34" charset="-122"/>
                <a:cs typeface="Gelasio Semi Bold" pitchFamily="34" charset="-120"/>
              </a:rPr>
              <a:t>Error Distribution Analysis</a:t>
            </a:r>
            <a:endParaRPr lang="en-US" sz="2500" dirty="0"/>
          </a:p>
        </p:txBody>
      </p:sp>
      <p:sp>
        <p:nvSpPr>
          <p:cNvPr id="4" name="Shape 2"/>
          <p:cNvSpPr/>
          <p:nvPr/>
        </p:nvSpPr>
        <p:spPr>
          <a:xfrm>
            <a:off x="742950" y="1920597"/>
            <a:ext cx="6466165" cy="4558189"/>
          </a:xfrm>
          <a:prstGeom prst="roundRect">
            <a:avLst>
              <a:gd name="adj" fmla="val 699"/>
            </a:avLst>
          </a:prstGeom>
          <a:solidFill>
            <a:srgbClr val="EEE8DD"/>
          </a:solidFill>
          <a:ln/>
        </p:spPr>
      </p:sp>
      <p:sp>
        <p:nvSpPr>
          <p:cNvPr id="5" name="Text 3"/>
          <p:cNvSpPr/>
          <p:nvPr/>
        </p:nvSpPr>
        <p:spPr>
          <a:xfrm>
            <a:off x="955119" y="2132767"/>
            <a:ext cx="3053358" cy="331708"/>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Distribution Properties</a:t>
            </a:r>
            <a:endParaRPr lang="en-US" sz="2050" dirty="0"/>
          </a:p>
        </p:txBody>
      </p:sp>
      <p:sp>
        <p:nvSpPr>
          <p:cNvPr id="6" name="Text 4"/>
          <p:cNvSpPr/>
          <p:nvPr/>
        </p:nvSpPr>
        <p:spPr>
          <a:xfrm>
            <a:off x="955119" y="2591753"/>
            <a:ext cx="6041827" cy="339566"/>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The histogram of prediction errors shows:</a:t>
            </a:r>
            <a:endParaRPr lang="en-US" sz="1650" dirty="0"/>
          </a:p>
        </p:txBody>
      </p:sp>
      <p:sp>
        <p:nvSpPr>
          <p:cNvPr id="7" name="Text 5"/>
          <p:cNvSpPr/>
          <p:nvPr/>
        </p:nvSpPr>
        <p:spPr>
          <a:xfrm>
            <a:off x="955119" y="3058597"/>
            <a:ext cx="6041827" cy="339566"/>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Majority centered around zero (ideal)</a:t>
            </a:r>
            <a:endParaRPr lang="en-US" sz="1650" dirty="0"/>
          </a:p>
        </p:txBody>
      </p:sp>
      <p:sp>
        <p:nvSpPr>
          <p:cNvPr id="8" name="Text 6"/>
          <p:cNvSpPr/>
          <p:nvPr/>
        </p:nvSpPr>
        <p:spPr>
          <a:xfrm>
            <a:off x="955119" y="3472458"/>
            <a:ext cx="6041827" cy="339566"/>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Long tails indicating significant errors</a:t>
            </a:r>
            <a:endParaRPr lang="en-US" sz="1650" dirty="0"/>
          </a:p>
        </p:txBody>
      </p:sp>
      <p:sp>
        <p:nvSpPr>
          <p:cNvPr id="9" name="Text 7"/>
          <p:cNvSpPr/>
          <p:nvPr/>
        </p:nvSpPr>
        <p:spPr>
          <a:xfrm>
            <a:off x="955119" y="3886319"/>
            <a:ext cx="6041827" cy="339566"/>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746558"/>
                </a:solidFill>
                <a:latin typeface="Gelasio" pitchFamily="34" charset="0"/>
                <a:ea typeface="Gelasio" pitchFamily="34" charset="-122"/>
                <a:cs typeface="Gelasio" pitchFamily="34" charset="-120"/>
              </a:rPr>
              <a:t>Persistent challenging predictions despite cleaning</a:t>
            </a:r>
            <a:endParaRPr lang="en-US" sz="1650" dirty="0"/>
          </a:p>
        </p:txBody>
      </p:sp>
      <p:sp>
        <p:nvSpPr>
          <p:cNvPr id="10" name="Shape 8"/>
          <p:cNvSpPr/>
          <p:nvPr/>
        </p:nvSpPr>
        <p:spPr>
          <a:xfrm>
            <a:off x="7421285" y="1920597"/>
            <a:ext cx="6466165" cy="4558189"/>
          </a:xfrm>
          <a:prstGeom prst="roundRect">
            <a:avLst>
              <a:gd name="adj" fmla="val 699"/>
            </a:avLst>
          </a:prstGeom>
          <a:solidFill>
            <a:srgbClr val="EEE8DD"/>
          </a:solidFill>
          <a:ln/>
        </p:spPr>
      </p:sp>
      <p:pic>
        <p:nvPicPr>
          <p:cNvPr id="11" name="Image 0" descr="preencoded.png"/>
          <p:cNvPicPr>
            <a:picLocks noChangeAspect="1"/>
          </p:cNvPicPr>
          <p:nvPr/>
        </p:nvPicPr>
        <p:blipFill>
          <a:blip r:embed="rId3"/>
          <a:stretch>
            <a:fillRect/>
          </a:stretch>
        </p:blipFill>
        <p:spPr>
          <a:xfrm>
            <a:off x="7633454" y="2132767"/>
            <a:ext cx="6041827" cy="4133850"/>
          </a:xfrm>
          <a:prstGeom prst="rect">
            <a:avLst/>
          </a:prstGeom>
        </p:spPr>
      </p:pic>
      <p:sp>
        <p:nvSpPr>
          <p:cNvPr id="12" name="Text 9"/>
          <p:cNvSpPr/>
          <p:nvPr/>
        </p:nvSpPr>
        <p:spPr>
          <a:xfrm>
            <a:off x="742950" y="6717506"/>
            <a:ext cx="13144500" cy="339566"/>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This error distribution confirms that inherent complexity in the data creates challenging predictions regardless of outlier removal strategy.</a:t>
            </a:r>
            <a:endParaRPr lang="en-US" sz="1650" dirty="0"/>
          </a:p>
        </p:txBody>
      </p:sp>
      <p:sp>
        <p:nvSpPr>
          <p:cNvPr id="13" name="Text 10"/>
          <p:cNvSpPr/>
          <p:nvPr/>
        </p:nvSpPr>
        <p:spPr>
          <a:xfrm>
            <a:off x="742950" y="7295793"/>
            <a:ext cx="13144500" cy="339566"/>
          </a:xfrm>
          <a:prstGeom prst="rect">
            <a:avLst/>
          </a:prstGeom>
          <a:noFill/>
          <a:ln/>
        </p:spPr>
        <p:txBody>
          <a:bodyPr wrap="none" lIns="0" tIns="0" rIns="0" bIns="0" rtlCol="0" anchor="t"/>
          <a:lstStyle/>
          <a:p>
            <a:pPr marL="0" indent="0" algn="l">
              <a:lnSpc>
                <a:spcPts val="2650"/>
              </a:lnSpc>
              <a:buNone/>
            </a:pPr>
            <a:endParaRPr lang="en-US" sz="165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spTree>
      <p:nvGrpSpPr>
        <p:cNvPr id="1" name=""/>
        <p:cNvGrpSpPr/>
        <p:nvPr/>
      </p:nvGrpSpPr>
      <p:grpSpPr>
        <a:xfrm>
          <a:off x="0" y="0"/>
          <a:ext cx="0" cy="0"/>
          <a:chOff x="0" y="0"/>
          <a:chExt cx="0" cy="0"/>
        </a:xfrm>
      </p:grpSpPr>
      <p:sp>
        <p:nvSpPr>
          <p:cNvPr id="2" name="Text 0"/>
          <p:cNvSpPr/>
          <p:nvPr/>
        </p:nvSpPr>
        <p:spPr>
          <a:xfrm>
            <a:off x="793790" y="1038463"/>
            <a:ext cx="5384959"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Error Distribution Visualization</a:t>
            </a:r>
            <a:endParaRPr lang="en-US" sz="2650" dirty="0"/>
          </a:p>
        </p:txBody>
      </p:sp>
      <p:pic>
        <p:nvPicPr>
          <p:cNvPr id="3" name="Image 0" descr="preencoded.png"/>
          <p:cNvPicPr>
            <a:picLocks noChangeAspect="1"/>
          </p:cNvPicPr>
          <p:nvPr/>
        </p:nvPicPr>
        <p:blipFill>
          <a:blip r:embed="rId3"/>
          <a:stretch>
            <a:fillRect/>
          </a:stretch>
        </p:blipFill>
        <p:spPr>
          <a:xfrm>
            <a:off x="1361003" y="1917383"/>
            <a:ext cx="11908393" cy="527363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spTree>
      <p:nvGrpSpPr>
        <p:cNvPr id="1" name=""/>
        <p:cNvGrpSpPr/>
        <p:nvPr/>
      </p:nvGrpSpPr>
      <p:grpSpPr>
        <a:xfrm>
          <a:off x="0" y="0"/>
          <a:ext cx="0" cy="0"/>
          <a:chOff x="0" y="0"/>
          <a:chExt cx="0" cy="0"/>
        </a:xfrm>
      </p:grpSpPr>
      <p:sp>
        <p:nvSpPr>
          <p:cNvPr id="2" name="Text 0"/>
          <p:cNvSpPr/>
          <p:nvPr/>
        </p:nvSpPr>
        <p:spPr>
          <a:xfrm>
            <a:off x="704969" y="553879"/>
            <a:ext cx="6345436" cy="377666"/>
          </a:xfrm>
          <a:prstGeom prst="rect">
            <a:avLst/>
          </a:prstGeom>
          <a:noFill/>
          <a:ln/>
        </p:spPr>
        <p:txBody>
          <a:bodyPr wrap="none" lIns="0" tIns="0" rIns="0" bIns="0" rtlCol="0" anchor="t"/>
          <a:lstStyle/>
          <a:p>
            <a:pPr marL="0" indent="0" algn="l">
              <a:lnSpc>
                <a:spcPts val="2950"/>
              </a:lnSpc>
              <a:buNone/>
            </a:pPr>
            <a:r>
              <a:rPr lang="en-US" sz="2350" b="1" dirty="0">
                <a:solidFill>
                  <a:srgbClr val="484237"/>
                </a:solidFill>
                <a:latin typeface="Gelasio Semi Bold" pitchFamily="34" charset="0"/>
                <a:ea typeface="Gelasio Semi Bold" pitchFamily="34" charset="-122"/>
                <a:cs typeface="Gelasio Semi Bold" pitchFamily="34" charset="-120"/>
              </a:rPr>
              <a:t>15.4' Case Study: Sample #35 Predictions</a:t>
            </a:r>
            <a:endParaRPr lang="en-US" sz="2350" dirty="0"/>
          </a:p>
        </p:txBody>
      </p:sp>
      <p:sp>
        <p:nvSpPr>
          <p:cNvPr id="3" name="Shape 1"/>
          <p:cNvSpPr/>
          <p:nvPr/>
        </p:nvSpPr>
        <p:spPr>
          <a:xfrm>
            <a:off x="704969" y="1334333"/>
            <a:ext cx="13220462" cy="4069913"/>
          </a:xfrm>
          <a:prstGeom prst="roundRect">
            <a:avLst>
              <a:gd name="adj" fmla="val 742"/>
            </a:avLst>
          </a:prstGeom>
          <a:noFill/>
          <a:ln w="7620">
            <a:solidFill>
              <a:srgbClr val="000000">
                <a:alpha val="8000"/>
              </a:srgbClr>
            </a:solidFill>
            <a:prstDash val="solid"/>
          </a:ln>
        </p:spPr>
      </p:sp>
      <p:sp>
        <p:nvSpPr>
          <p:cNvPr id="4" name="Shape 2"/>
          <p:cNvSpPr/>
          <p:nvPr/>
        </p:nvSpPr>
        <p:spPr>
          <a:xfrm>
            <a:off x="712589" y="1341953"/>
            <a:ext cx="13205222" cy="579239"/>
          </a:xfrm>
          <a:prstGeom prst="rect">
            <a:avLst/>
          </a:prstGeom>
          <a:solidFill>
            <a:srgbClr val="FFFFFF">
              <a:alpha val="4000"/>
            </a:srgbClr>
          </a:solidFill>
          <a:ln/>
        </p:spPr>
      </p:sp>
      <p:sp>
        <p:nvSpPr>
          <p:cNvPr id="5" name="Text 3"/>
          <p:cNvSpPr/>
          <p:nvPr/>
        </p:nvSpPr>
        <p:spPr>
          <a:xfrm>
            <a:off x="914043" y="1470422"/>
            <a:ext cx="3996095" cy="322302"/>
          </a:xfrm>
          <a:prstGeom prst="rect">
            <a:avLst/>
          </a:prstGeom>
          <a:noFill/>
          <a:ln/>
        </p:spPr>
        <p:txBody>
          <a:bodyPr wrap="none" lIns="0" tIns="0" rIns="0" bIns="0" rtlCol="0" anchor="t"/>
          <a:lstStyle/>
          <a:p>
            <a:pPr marL="0" indent="0" algn="l">
              <a:lnSpc>
                <a:spcPts val="2500"/>
              </a:lnSpc>
              <a:buNone/>
            </a:pPr>
            <a:r>
              <a:rPr lang="en-US" sz="1550" b="1" dirty="0">
                <a:solidFill>
                  <a:srgbClr val="746558"/>
                </a:solidFill>
                <a:latin typeface="Gelasio" pitchFamily="34" charset="0"/>
                <a:ea typeface="Gelasio" pitchFamily="34" charset="-122"/>
                <a:cs typeface="Gelasio" pitchFamily="34" charset="-120"/>
              </a:rPr>
              <a:t>Output Variable</a:t>
            </a:r>
            <a:endParaRPr lang="en-US" sz="1550" dirty="0"/>
          </a:p>
        </p:txBody>
      </p:sp>
      <p:sp>
        <p:nvSpPr>
          <p:cNvPr id="6" name="Text 4"/>
          <p:cNvSpPr/>
          <p:nvPr/>
        </p:nvSpPr>
        <p:spPr>
          <a:xfrm>
            <a:off x="5320427" y="1470422"/>
            <a:ext cx="3990975" cy="322302"/>
          </a:xfrm>
          <a:prstGeom prst="rect">
            <a:avLst/>
          </a:prstGeom>
          <a:noFill/>
          <a:ln/>
        </p:spPr>
        <p:txBody>
          <a:bodyPr wrap="none" lIns="0" tIns="0" rIns="0" bIns="0" rtlCol="0" anchor="t"/>
          <a:lstStyle/>
          <a:p>
            <a:pPr marL="0" indent="0" algn="l">
              <a:lnSpc>
                <a:spcPts val="2500"/>
              </a:lnSpc>
              <a:buNone/>
            </a:pPr>
            <a:r>
              <a:rPr lang="en-US" sz="1550" b="1" dirty="0">
                <a:solidFill>
                  <a:srgbClr val="746558"/>
                </a:solidFill>
                <a:latin typeface="Gelasio" pitchFamily="34" charset="0"/>
                <a:ea typeface="Gelasio" pitchFamily="34" charset="-122"/>
                <a:cs typeface="Gelasio" pitchFamily="34" charset="-120"/>
              </a:rPr>
              <a:t>Actual</a:t>
            </a:r>
            <a:endParaRPr lang="en-US" sz="1550" dirty="0"/>
          </a:p>
        </p:txBody>
      </p:sp>
      <p:sp>
        <p:nvSpPr>
          <p:cNvPr id="7" name="Text 5"/>
          <p:cNvSpPr/>
          <p:nvPr/>
        </p:nvSpPr>
        <p:spPr>
          <a:xfrm>
            <a:off x="9721691" y="1470422"/>
            <a:ext cx="3994785" cy="322302"/>
          </a:xfrm>
          <a:prstGeom prst="rect">
            <a:avLst/>
          </a:prstGeom>
          <a:noFill/>
          <a:ln/>
        </p:spPr>
        <p:txBody>
          <a:bodyPr wrap="none" lIns="0" tIns="0" rIns="0" bIns="0" rtlCol="0" anchor="t"/>
          <a:lstStyle/>
          <a:p>
            <a:pPr marL="0" indent="0" algn="l">
              <a:lnSpc>
                <a:spcPts val="2500"/>
              </a:lnSpc>
              <a:buNone/>
            </a:pPr>
            <a:r>
              <a:rPr lang="en-US" sz="1550" b="1" dirty="0">
                <a:solidFill>
                  <a:srgbClr val="746558"/>
                </a:solidFill>
                <a:latin typeface="Gelasio" pitchFamily="34" charset="0"/>
                <a:ea typeface="Gelasio" pitchFamily="34" charset="-122"/>
                <a:cs typeface="Gelasio" pitchFamily="34" charset="-120"/>
              </a:rPr>
              <a:t>Predicted</a:t>
            </a:r>
            <a:endParaRPr lang="en-US" sz="1550" dirty="0"/>
          </a:p>
        </p:txBody>
      </p:sp>
      <p:sp>
        <p:nvSpPr>
          <p:cNvPr id="8" name="Shape 6"/>
          <p:cNvSpPr/>
          <p:nvPr/>
        </p:nvSpPr>
        <p:spPr>
          <a:xfrm>
            <a:off x="712589" y="1921193"/>
            <a:ext cx="13205222" cy="579239"/>
          </a:xfrm>
          <a:prstGeom prst="rect">
            <a:avLst/>
          </a:prstGeom>
          <a:solidFill>
            <a:srgbClr val="000000">
              <a:alpha val="4000"/>
            </a:srgbClr>
          </a:solidFill>
          <a:ln/>
        </p:spPr>
      </p:sp>
      <p:sp>
        <p:nvSpPr>
          <p:cNvPr id="9" name="Text 7"/>
          <p:cNvSpPr/>
          <p:nvPr/>
        </p:nvSpPr>
        <p:spPr>
          <a:xfrm>
            <a:off x="914043" y="2049661"/>
            <a:ext cx="399609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Cumulative Oil (M m3)_1</a:t>
            </a:r>
            <a:endParaRPr lang="en-US" sz="1550" dirty="0"/>
          </a:p>
        </p:txBody>
      </p:sp>
      <p:sp>
        <p:nvSpPr>
          <p:cNvPr id="10" name="Text 8"/>
          <p:cNvSpPr/>
          <p:nvPr/>
        </p:nvSpPr>
        <p:spPr>
          <a:xfrm>
            <a:off x="5320427" y="2049661"/>
            <a:ext cx="399097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0.0</a:t>
            </a:r>
            <a:endParaRPr lang="en-US" sz="1550" dirty="0"/>
          </a:p>
        </p:txBody>
      </p:sp>
      <p:sp>
        <p:nvSpPr>
          <p:cNvPr id="11" name="Text 9"/>
          <p:cNvSpPr/>
          <p:nvPr/>
        </p:nvSpPr>
        <p:spPr>
          <a:xfrm>
            <a:off x="9721691" y="2049661"/>
            <a:ext cx="399478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0.0</a:t>
            </a:r>
            <a:endParaRPr lang="en-US" sz="1550" dirty="0"/>
          </a:p>
        </p:txBody>
      </p:sp>
      <p:sp>
        <p:nvSpPr>
          <p:cNvPr id="12" name="Shape 10"/>
          <p:cNvSpPr/>
          <p:nvPr/>
        </p:nvSpPr>
        <p:spPr>
          <a:xfrm>
            <a:off x="712589" y="2500432"/>
            <a:ext cx="13205222" cy="579239"/>
          </a:xfrm>
          <a:prstGeom prst="rect">
            <a:avLst/>
          </a:prstGeom>
          <a:solidFill>
            <a:srgbClr val="FFFFFF">
              <a:alpha val="4000"/>
            </a:srgbClr>
          </a:solidFill>
          <a:ln/>
        </p:spPr>
      </p:sp>
      <p:sp>
        <p:nvSpPr>
          <p:cNvPr id="13" name="Text 11"/>
          <p:cNvSpPr/>
          <p:nvPr/>
        </p:nvSpPr>
        <p:spPr>
          <a:xfrm>
            <a:off x="914043" y="2628900"/>
            <a:ext cx="399609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Cumulative Oil (M m3)_3</a:t>
            </a:r>
            <a:endParaRPr lang="en-US" sz="1550" dirty="0"/>
          </a:p>
        </p:txBody>
      </p:sp>
      <p:sp>
        <p:nvSpPr>
          <p:cNvPr id="14" name="Text 12"/>
          <p:cNvSpPr/>
          <p:nvPr/>
        </p:nvSpPr>
        <p:spPr>
          <a:xfrm>
            <a:off x="5320427" y="2628900"/>
            <a:ext cx="399097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15.91</a:t>
            </a:r>
            <a:endParaRPr lang="en-US" sz="1550" dirty="0"/>
          </a:p>
        </p:txBody>
      </p:sp>
      <p:sp>
        <p:nvSpPr>
          <p:cNvPr id="15" name="Text 13"/>
          <p:cNvSpPr/>
          <p:nvPr/>
        </p:nvSpPr>
        <p:spPr>
          <a:xfrm>
            <a:off x="9721691" y="2628900"/>
            <a:ext cx="399478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25.81</a:t>
            </a:r>
            <a:endParaRPr lang="en-US" sz="1550" dirty="0"/>
          </a:p>
        </p:txBody>
      </p:sp>
      <p:sp>
        <p:nvSpPr>
          <p:cNvPr id="16" name="Shape 14"/>
          <p:cNvSpPr/>
          <p:nvPr/>
        </p:nvSpPr>
        <p:spPr>
          <a:xfrm>
            <a:off x="712589" y="3079671"/>
            <a:ext cx="13205222" cy="579239"/>
          </a:xfrm>
          <a:prstGeom prst="rect">
            <a:avLst/>
          </a:prstGeom>
          <a:solidFill>
            <a:srgbClr val="000000">
              <a:alpha val="4000"/>
            </a:srgbClr>
          </a:solidFill>
          <a:ln/>
        </p:spPr>
      </p:sp>
      <p:sp>
        <p:nvSpPr>
          <p:cNvPr id="17" name="Text 15"/>
          <p:cNvSpPr/>
          <p:nvPr/>
        </p:nvSpPr>
        <p:spPr>
          <a:xfrm>
            <a:off x="914043" y="3208139"/>
            <a:ext cx="399609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Cumulative Oil (M m3)_5</a:t>
            </a:r>
            <a:endParaRPr lang="en-US" sz="1550" dirty="0"/>
          </a:p>
        </p:txBody>
      </p:sp>
      <p:sp>
        <p:nvSpPr>
          <p:cNvPr id="18" name="Text 16"/>
          <p:cNvSpPr/>
          <p:nvPr/>
        </p:nvSpPr>
        <p:spPr>
          <a:xfrm>
            <a:off x="5320427" y="3208139"/>
            <a:ext cx="399097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31.28</a:t>
            </a:r>
            <a:endParaRPr lang="en-US" sz="1550" dirty="0"/>
          </a:p>
        </p:txBody>
      </p:sp>
      <p:sp>
        <p:nvSpPr>
          <p:cNvPr id="19" name="Text 17"/>
          <p:cNvSpPr/>
          <p:nvPr/>
        </p:nvSpPr>
        <p:spPr>
          <a:xfrm>
            <a:off x="9721691" y="3208139"/>
            <a:ext cx="399478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48.69</a:t>
            </a:r>
            <a:endParaRPr lang="en-US" sz="1550" dirty="0"/>
          </a:p>
        </p:txBody>
      </p:sp>
      <p:sp>
        <p:nvSpPr>
          <p:cNvPr id="20" name="Shape 18"/>
          <p:cNvSpPr/>
          <p:nvPr/>
        </p:nvSpPr>
        <p:spPr>
          <a:xfrm>
            <a:off x="712589" y="3658910"/>
            <a:ext cx="13205222" cy="579239"/>
          </a:xfrm>
          <a:prstGeom prst="rect">
            <a:avLst/>
          </a:prstGeom>
          <a:solidFill>
            <a:srgbClr val="FFFFFF">
              <a:alpha val="4000"/>
            </a:srgbClr>
          </a:solidFill>
          <a:ln/>
        </p:spPr>
      </p:sp>
      <p:sp>
        <p:nvSpPr>
          <p:cNvPr id="21" name="Text 19"/>
          <p:cNvSpPr/>
          <p:nvPr/>
        </p:nvSpPr>
        <p:spPr>
          <a:xfrm>
            <a:off x="914043" y="3787378"/>
            <a:ext cx="399609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Cumulative Oil (M m3)_7</a:t>
            </a:r>
            <a:endParaRPr lang="en-US" sz="1550" dirty="0"/>
          </a:p>
        </p:txBody>
      </p:sp>
      <p:sp>
        <p:nvSpPr>
          <p:cNvPr id="22" name="Text 20"/>
          <p:cNvSpPr/>
          <p:nvPr/>
        </p:nvSpPr>
        <p:spPr>
          <a:xfrm>
            <a:off x="5320427" y="3787378"/>
            <a:ext cx="399097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46.26</a:t>
            </a:r>
            <a:endParaRPr lang="en-US" sz="1550" dirty="0"/>
          </a:p>
        </p:txBody>
      </p:sp>
      <p:sp>
        <p:nvSpPr>
          <p:cNvPr id="23" name="Text 21"/>
          <p:cNvSpPr/>
          <p:nvPr/>
        </p:nvSpPr>
        <p:spPr>
          <a:xfrm>
            <a:off x="9721691" y="3787378"/>
            <a:ext cx="399478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70.45</a:t>
            </a:r>
            <a:endParaRPr lang="en-US" sz="1550" dirty="0"/>
          </a:p>
        </p:txBody>
      </p:sp>
      <p:sp>
        <p:nvSpPr>
          <p:cNvPr id="24" name="Shape 22"/>
          <p:cNvSpPr/>
          <p:nvPr/>
        </p:nvSpPr>
        <p:spPr>
          <a:xfrm>
            <a:off x="712589" y="4238149"/>
            <a:ext cx="13205222" cy="579239"/>
          </a:xfrm>
          <a:prstGeom prst="rect">
            <a:avLst/>
          </a:prstGeom>
          <a:solidFill>
            <a:srgbClr val="000000">
              <a:alpha val="4000"/>
            </a:srgbClr>
          </a:solidFill>
          <a:ln/>
        </p:spPr>
      </p:sp>
      <p:sp>
        <p:nvSpPr>
          <p:cNvPr id="25" name="Text 23"/>
          <p:cNvSpPr/>
          <p:nvPr/>
        </p:nvSpPr>
        <p:spPr>
          <a:xfrm>
            <a:off x="914043" y="4366617"/>
            <a:ext cx="399609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Cumulative Oil (M m3)_9</a:t>
            </a:r>
            <a:endParaRPr lang="en-US" sz="1550" dirty="0"/>
          </a:p>
        </p:txBody>
      </p:sp>
      <p:sp>
        <p:nvSpPr>
          <p:cNvPr id="26" name="Text 24"/>
          <p:cNvSpPr/>
          <p:nvPr/>
        </p:nvSpPr>
        <p:spPr>
          <a:xfrm>
            <a:off x="5320427" y="4366617"/>
            <a:ext cx="399097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61.17</a:t>
            </a:r>
            <a:endParaRPr lang="en-US" sz="1550" dirty="0"/>
          </a:p>
        </p:txBody>
      </p:sp>
      <p:sp>
        <p:nvSpPr>
          <p:cNvPr id="27" name="Text 25"/>
          <p:cNvSpPr/>
          <p:nvPr/>
        </p:nvSpPr>
        <p:spPr>
          <a:xfrm>
            <a:off x="9721691" y="4366617"/>
            <a:ext cx="399478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92.34</a:t>
            </a:r>
            <a:endParaRPr lang="en-US" sz="1550" dirty="0"/>
          </a:p>
        </p:txBody>
      </p:sp>
      <p:sp>
        <p:nvSpPr>
          <p:cNvPr id="28" name="Shape 26"/>
          <p:cNvSpPr/>
          <p:nvPr/>
        </p:nvSpPr>
        <p:spPr>
          <a:xfrm>
            <a:off x="712589" y="4817388"/>
            <a:ext cx="13205222" cy="579239"/>
          </a:xfrm>
          <a:prstGeom prst="rect">
            <a:avLst/>
          </a:prstGeom>
          <a:solidFill>
            <a:srgbClr val="FFFFFF">
              <a:alpha val="4000"/>
            </a:srgbClr>
          </a:solidFill>
          <a:ln/>
        </p:spPr>
      </p:sp>
      <p:sp>
        <p:nvSpPr>
          <p:cNvPr id="29" name="Text 27"/>
          <p:cNvSpPr/>
          <p:nvPr/>
        </p:nvSpPr>
        <p:spPr>
          <a:xfrm>
            <a:off x="914043" y="4945856"/>
            <a:ext cx="399609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Cumulative Oil (M m3)_11</a:t>
            </a:r>
            <a:endParaRPr lang="en-US" sz="1550" dirty="0"/>
          </a:p>
        </p:txBody>
      </p:sp>
      <p:sp>
        <p:nvSpPr>
          <p:cNvPr id="30" name="Text 28"/>
          <p:cNvSpPr/>
          <p:nvPr/>
        </p:nvSpPr>
        <p:spPr>
          <a:xfrm>
            <a:off x="5320427" y="4945856"/>
            <a:ext cx="399097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75.58</a:t>
            </a:r>
            <a:endParaRPr lang="en-US" sz="1550" dirty="0"/>
          </a:p>
        </p:txBody>
      </p:sp>
      <p:sp>
        <p:nvSpPr>
          <p:cNvPr id="31" name="Text 29"/>
          <p:cNvSpPr/>
          <p:nvPr/>
        </p:nvSpPr>
        <p:spPr>
          <a:xfrm>
            <a:off x="9721691" y="4945856"/>
            <a:ext cx="3994785" cy="322302"/>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113.90</a:t>
            </a:r>
            <a:endParaRPr lang="en-US" sz="1550" dirty="0"/>
          </a:p>
        </p:txBody>
      </p:sp>
      <p:sp>
        <p:nvSpPr>
          <p:cNvPr id="32" name="Text 30"/>
          <p:cNvSpPr/>
          <p:nvPr/>
        </p:nvSpPr>
        <p:spPr>
          <a:xfrm>
            <a:off x="704969" y="5630823"/>
            <a:ext cx="13220462" cy="64460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This granular view of predictions for a single sample provides concrete insight into model behavior beyond aggregate metrics. Sample #35 shows generally good agreement between actual and predicted values, with minor deviations.</a:t>
            </a:r>
            <a:endParaRPr lang="en-US" sz="1550" dirty="0"/>
          </a:p>
        </p:txBody>
      </p:sp>
      <p:sp>
        <p:nvSpPr>
          <p:cNvPr id="33" name="Shape 31"/>
          <p:cNvSpPr/>
          <p:nvPr/>
        </p:nvSpPr>
        <p:spPr>
          <a:xfrm>
            <a:off x="704969" y="6502003"/>
            <a:ext cx="13220462" cy="1178004"/>
          </a:xfrm>
          <a:prstGeom prst="roundRect">
            <a:avLst>
              <a:gd name="adj" fmla="val 2565"/>
            </a:avLst>
          </a:prstGeom>
          <a:solidFill>
            <a:srgbClr val="B6D6FC"/>
          </a:solidFill>
          <a:ln/>
        </p:spPr>
      </p:sp>
      <p:pic>
        <p:nvPicPr>
          <p:cNvPr id="34" name="Image 0" descr="preencoded.png"/>
          <p:cNvPicPr>
            <a:picLocks noChangeAspect="1"/>
          </p:cNvPicPr>
          <p:nvPr/>
        </p:nvPicPr>
        <p:blipFill>
          <a:blip r:embed="rId3"/>
          <a:stretch>
            <a:fillRect/>
          </a:stretch>
        </p:blipFill>
        <p:spPr>
          <a:xfrm>
            <a:off x="906304" y="6798350"/>
            <a:ext cx="251698" cy="201335"/>
          </a:xfrm>
          <a:prstGeom prst="rect">
            <a:avLst/>
          </a:prstGeom>
        </p:spPr>
      </p:pic>
      <p:sp>
        <p:nvSpPr>
          <p:cNvPr id="35" name="Text 32"/>
          <p:cNvSpPr/>
          <p:nvPr/>
        </p:nvSpPr>
        <p:spPr>
          <a:xfrm>
            <a:off x="1359337" y="6753582"/>
            <a:ext cx="12364760" cy="644604"/>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Gelasio" pitchFamily="34" charset="0"/>
                <a:ea typeface="Gelasio" pitchFamily="34" charset="-122"/>
                <a:cs typeface="Gelasio" pitchFamily="34" charset="-120"/>
              </a:rPr>
              <a:t>Examining individual predictions helps identify specific strengths and weaknesses that might be masked by overall performance metrics like MAE or R².</a:t>
            </a:r>
            <a:endParaRPr lang="en-US" sz="155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spTree>
      <p:nvGrpSpPr>
        <p:cNvPr id="1" name=""/>
        <p:cNvGrpSpPr/>
        <p:nvPr/>
      </p:nvGrpSpPr>
      <p:grpSpPr>
        <a:xfrm>
          <a:off x="0" y="0"/>
          <a:ext cx="0" cy="0"/>
          <a:chOff x="0" y="0"/>
          <a:chExt cx="0" cy="0"/>
        </a:xfrm>
      </p:grpSpPr>
      <p:sp>
        <p:nvSpPr>
          <p:cNvPr id="2" name="Text 0"/>
          <p:cNvSpPr/>
          <p:nvPr/>
        </p:nvSpPr>
        <p:spPr>
          <a:xfrm>
            <a:off x="793790" y="901065"/>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484237"/>
                </a:solidFill>
                <a:latin typeface="Gelasio Semi Bold" pitchFamily="34" charset="0"/>
                <a:ea typeface="Gelasio Semi Bold" pitchFamily="34" charset="-122"/>
                <a:cs typeface="Gelasio Semi Bold" pitchFamily="34" charset="-120"/>
              </a:rPr>
              <a:t>Case study</a:t>
            </a:r>
            <a:endParaRPr lang="en-US" sz="2650" dirty="0"/>
          </a:p>
        </p:txBody>
      </p:sp>
      <p:sp>
        <p:nvSpPr>
          <p:cNvPr id="3" name="Shape 1"/>
          <p:cNvSpPr/>
          <p:nvPr/>
        </p:nvSpPr>
        <p:spPr>
          <a:xfrm>
            <a:off x="793790" y="1779984"/>
            <a:ext cx="13042821" cy="4567476"/>
          </a:xfrm>
          <a:prstGeom prst="roundRect">
            <a:avLst>
              <a:gd name="adj" fmla="val 745"/>
            </a:avLst>
          </a:prstGeom>
          <a:noFill/>
          <a:ln w="7620">
            <a:solidFill>
              <a:srgbClr val="000000">
                <a:alpha val="8000"/>
              </a:srgbClr>
            </a:solidFill>
            <a:prstDash val="solid"/>
          </a:ln>
        </p:spPr>
      </p:sp>
      <p:sp>
        <p:nvSpPr>
          <p:cNvPr id="4" name="Shape 2"/>
          <p:cNvSpPr/>
          <p:nvPr/>
        </p:nvSpPr>
        <p:spPr>
          <a:xfrm>
            <a:off x="801410" y="1787604"/>
            <a:ext cx="13027581" cy="650319"/>
          </a:xfrm>
          <a:prstGeom prst="rect">
            <a:avLst/>
          </a:prstGeom>
          <a:solidFill>
            <a:srgbClr val="FFFFFF">
              <a:alpha val="4000"/>
            </a:srgbClr>
          </a:solidFill>
          <a:ln/>
        </p:spPr>
      </p:sp>
      <p:sp>
        <p:nvSpPr>
          <p:cNvPr id="5" name="Text 3"/>
          <p:cNvSpPr/>
          <p:nvPr/>
        </p:nvSpPr>
        <p:spPr>
          <a:xfrm>
            <a:off x="1028343" y="1931313"/>
            <a:ext cx="3885843" cy="36290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Output Variable</a:t>
            </a:r>
            <a:endParaRPr lang="en-US" sz="1750" dirty="0"/>
          </a:p>
        </p:txBody>
      </p:sp>
      <p:sp>
        <p:nvSpPr>
          <p:cNvPr id="6" name="Text 4"/>
          <p:cNvSpPr/>
          <p:nvPr/>
        </p:nvSpPr>
        <p:spPr>
          <a:xfrm>
            <a:off x="5375434" y="1931313"/>
            <a:ext cx="3880842" cy="36290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Actual</a:t>
            </a:r>
            <a:endParaRPr lang="en-US" sz="1750" dirty="0"/>
          </a:p>
        </p:txBody>
      </p:sp>
      <p:sp>
        <p:nvSpPr>
          <p:cNvPr id="7" name="Text 5"/>
          <p:cNvSpPr/>
          <p:nvPr/>
        </p:nvSpPr>
        <p:spPr>
          <a:xfrm>
            <a:off x="9717524" y="1931313"/>
            <a:ext cx="3884652" cy="362903"/>
          </a:xfrm>
          <a:prstGeom prst="rect">
            <a:avLst/>
          </a:prstGeom>
          <a:noFill/>
          <a:ln/>
        </p:spPr>
        <p:txBody>
          <a:bodyPr wrap="non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Predicted</a:t>
            </a:r>
            <a:endParaRPr lang="en-US" sz="1750" dirty="0"/>
          </a:p>
        </p:txBody>
      </p:sp>
      <p:sp>
        <p:nvSpPr>
          <p:cNvPr id="8" name="Shape 6"/>
          <p:cNvSpPr/>
          <p:nvPr/>
        </p:nvSpPr>
        <p:spPr>
          <a:xfrm>
            <a:off x="801410" y="2437924"/>
            <a:ext cx="13027581" cy="650319"/>
          </a:xfrm>
          <a:prstGeom prst="rect">
            <a:avLst/>
          </a:prstGeom>
          <a:solidFill>
            <a:srgbClr val="000000">
              <a:alpha val="4000"/>
            </a:srgbClr>
          </a:solidFill>
          <a:ln/>
        </p:spPr>
      </p:sp>
      <p:sp>
        <p:nvSpPr>
          <p:cNvPr id="9" name="Text 7"/>
          <p:cNvSpPr/>
          <p:nvPr/>
        </p:nvSpPr>
        <p:spPr>
          <a:xfrm>
            <a:off x="1028343" y="2581632"/>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(m3/day)_1</a:t>
            </a:r>
            <a:endParaRPr lang="en-US" sz="1750" dirty="0"/>
          </a:p>
        </p:txBody>
      </p:sp>
      <p:sp>
        <p:nvSpPr>
          <p:cNvPr id="10" name="Text 8"/>
          <p:cNvSpPr/>
          <p:nvPr/>
        </p:nvSpPr>
        <p:spPr>
          <a:xfrm>
            <a:off x="5375434" y="2581632"/>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459.04</a:t>
            </a:r>
            <a:endParaRPr lang="en-US" sz="1750" dirty="0"/>
          </a:p>
        </p:txBody>
      </p:sp>
      <p:sp>
        <p:nvSpPr>
          <p:cNvPr id="11" name="Text 9"/>
          <p:cNvSpPr/>
          <p:nvPr/>
        </p:nvSpPr>
        <p:spPr>
          <a:xfrm>
            <a:off x="9717524" y="2581632"/>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826.15</a:t>
            </a:r>
            <a:endParaRPr lang="en-US" sz="1750" dirty="0"/>
          </a:p>
        </p:txBody>
      </p:sp>
      <p:sp>
        <p:nvSpPr>
          <p:cNvPr id="12" name="Shape 10"/>
          <p:cNvSpPr/>
          <p:nvPr/>
        </p:nvSpPr>
        <p:spPr>
          <a:xfrm>
            <a:off x="801410" y="3088243"/>
            <a:ext cx="13027581" cy="650319"/>
          </a:xfrm>
          <a:prstGeom prst="rect">
            <a:avLst/>
          </a:prstGeom>
          <a:solidFill>
            <a:srgbClr val="FFFFFF">
              <a:alpha val="4000"/>
            </a:srgbClr>
          </a:solidFill>
          <a:ln/>
        </p:spPr>
      </p:sp>
      <p:sp>
        <p:nvSpPr>
          <p:cNvPr id="13" name="Text 11"/>
          <p:cNvSpPr/>
          <p:nvPr/>
        </p:nvSpPr>
        <p:spPr>
          <a:xfrm>
            <a:off x="1028343" y="3231952"/>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(m3/day)_3</a:t>
            </a:r>
            <a:endParaRPr lang="en-US" sz="1750" dirty="0"/>
          </a:p>
        </p:txBody>
      </p:sp>
      <p:sp>
        <p:nvSpPr>
          <p:cNvPr id="14" name="Text 12"/>
          <p:cNvSpPr/>
          <p:nvPr/>
        </p:nvSpPr>
        <p:spPr>
          <a:xfrm>
            <a:off x="5375434" y="3231952"/>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261.16</a:t>
            </a:r>
            <a:endParaRPr lang="en-US" sz="1750" dirty="0"/>
          </a:p>
        </p:txBody>
      </p:sp>
      <p:sp>
        <p:nvSpPr>
          <p:cNvPr id="15" name="Text 13"/>
          <p:cNvSpPr/>
          <p:nvPr/>
        </p:nvSpPr>
        <p:spPr>
          <a:xfrm>
            <a:off x="9717524" y="3231952"/>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390.95</a:t>
            </a:r>
            <a:endParaRPr lang="en-US" sz="1750" dirty="0"/>
          </a:p>
        </p:txBody>
      </p:sp>
      <p:sp>
        <p:nvSpPr>
          <p:cNvPr id="16" name="Shape 14"/>
          <p:cNvSpPr/>
          <p:nvPr/>
        </p:nvSpPr>
        <p:spPr>
          <a:xfrm>
            <a:off x="801410" y="3738563"/>
            <a:ext cx="13027581" cy="650319"/>
          </a:xfrm>
          <a:prstGeom prst="rect">
            <a:avLst/>
          </a:prstGeom>
          <a:solidFill>
            <a:srgbClr val="000000">
              <a:alpha val="4000"/>
            </a:srgbClr>
          </a:solidFill>
          <a:ln/>
        </p:spPr>
      </p:sp>
      <p:sp>
        <p:nvSpPr>
          <p:cNvPr id="17" name="Text 15"/>
          <p:cNvSpPr/>
          <p:nvPr/>
        </p:nvSpPr>
        <p:spPr>
          <a:xfrm>
            <a:off x="1028343" y="3882271"/>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(m3/day)_5</a:t>
            </a:r>
            <a:endParaRPr lang="en-US" sz="1750" dirty="0"/>
          </a:p>
        </p:txBody>
      </p:sp>
      <p:sp>
        <p:nvSpPr>
          <p:cNvPr id="18" name="Text 16"/>
          <p:cNvSpPr/>
          <p:nvPr/>
        </p:nvSpPr>
        <p:spPr>
          <a:xfrm>
            <a:off x="5375434" y="3882271"/>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251.95</a:t>
            </a:r>
            <a:endParaRPr lang="en-US" sz="1750" dirty="0"/>
          </a:p>
        </p:txBody>
      </p:sp>
      <p:sp>
        <p:nvSpPr>
          <p:cNvPr id="19" name="Text 17"/>
          <p:cNvSpPr/>
          <p:nvPr/>
        </p:nvSpPr>
        <p:spPr>
          <a:xfrm>
            <a:off x="9717524" y="3882271"/>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384.87</a:t>
            </a:r>
            <a:endParaRPr lang="en-US" sz="1750" dirty="0"/>
          </a:p>
        </p:txBody>
      </p:sp>
      <p:sp>
        <p:nvSpPr>
          <p:cNvPr id="20" name="Shape 18"/>
          <p:cNvSpPr/>
          <p:nvPr/>
        </p:nvSpPr>
        <p:spPr>
          <a:xfrm>
            <a:off x="801410" y="4388882"/>
            <a:ext cx="13027581" cy="650319"/>
          </a:xfrm>
          <a:prstGeom prst="rect">
            <a:avLst/>
          </a:prstGeom>
          <a:solidFill>
            <a:srgbClr val="FFFFFF">
              <a:alpha val="4000"/>
            </a:srgbClr>
          </a:solidFill>
          <a:ln/>
        </p:spPr>
      </p:sp>
      <p:sp>
        <p:nvSpPr>
          <p:cNvPr id="21" name="Text 19"/>
          <p:cNvSpPr/>
          <p:nvPr/>
        </p:nvSpPr>
        <p:spPr>
          <a:xfrm>
            <a:off x="1028343" y="4532590"/>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(m3/day)_7</a:t>
            </a:r>
            <a:endParaRPr lang="en-US" sz="1750" dirty="0"/>
          </a:p>
        </p:txBody>
      </p:sp>
      <p:sp>
        <p:nvSpPr>
          <p:cNvPr id="22" name="Text 20"/>
          <p:cNvSpPr/>
          <p:nvPr/>
        </p:nvSpPr>
        <p:spPr>
          <a:xfrm>
            <a:off x="5375434" y="4532590"/>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245.52</a:t>
            </a:r>
            <a:endParaRPr lang="en-US" sz="1750" dirty="0"/>
          </a:p>
        </p:txBody>
      </p:sp>
      <p:sp>
        <p:nvSpPr>
          <p:cNvPr id="23" name="Text 21"/>
          <p:cNvSpPr/>
          <p:nvPr/>
        </p:nvSpPr>
        <p:spPr>
          <a:xfrm>
            <a:off x="9717524" y="4532590"/>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360.12</a:t>
            </a:r>
            <a:endParaRPr lang="en-US" sz="1750" dirty="0"/>
          </a:p>
        </p:txBody>
      </p:sp>
      <p:sp>
        <p:nvSpPr>
          <p:cNvPr id="24" name="Shape 22"/>
          <p:cNvSpPr/>
          <p:nvPr/>
        </p:nvSpPr>
        <p:spPr>
          <a:xfrm>
            <a:off x="801410" y="5039201"/>
            <a:ext cx="13027581" cy="650319"/>
          </a:xfrm>
          <a:prstGeom prst="rect">
            <a:avLst/>
          </a:prstGeom>
          <a:solidFill>
            <a:srgbClr val="000000">
              <a:alpha val="4000"/>
            </a:srgbClr>
          </a:solidFill>
          <a:ln/>
        </p:spPr>
      </p:sp>
      <p:sp>
        <p:nvSpPr>
          <p:cNvPr id="25" name="Text 23"/>
          <p:cNvSpPr/>
          <p:nvPr/>
        </p:nvSpPr>
        <p:spPr>
          <a:xfrm>
            <a:off x="1028343" y="5182910"/>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(m3/day)_9</a:t>
            </a:r>
            <a:endParaRPr lang="en-US" sz="1750" dirty="0"/>
          </a:p>
        </p:txBody>
      </p:sp>
      <p:sp>
        <p:nvSpPr>
          <p:cNvPr id="26" name="Text 24"/>
          <p:cNvSpPr/>
          <p:nvPr/>
        </p:nvSpPr>
        <p:spPr>
          <a:xfrm>
            <a:off x="5375434" y="5182910"/>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240.45</a:t>
            </a:r>
            <a:endParaRPr lang="en-US" sz="1750" dirty="0"/>
          </a:p>
        </p:txBody>
      </p:sp>
      <p:sp>
        <p:nvSpPr>
          <p:cNvPr id="27" name="Text 25"/>
          <p:cNvSpPr/>
          <p:nvPr/>
        </p:nvSpPr>
        <p:spPr>
          <a:xfrm>
            <a:off x="9717524" y="5182910"/>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351.84</a:t>
            </a:r>
            <a:endParaRPr lang="en-US" sz="1750" dirty="0"/>
          </a:p>
        </p:txBody>
      </p:sp>
      <p:sp>
        <p:nvSpPr>
          <p:cNvPr id="28" name="Shape 26"/>
          <p:cNvSpPr/>
          <p:nvPr/>
        </p:nvSpPr>
        <p:spPr>
          <a:xfrm>
            <a:off x="801410" y="5689521"/>
            <a:ext cx="13027581" cy="650319"/>
          </a:xfrm>
          <a:prstGeom prst="rect">
            <a:avLst/>
          </a:prstGeom>
          <a:solidFill>
            <a:srgbClr val="FFFFFF">
              <a:alpha val="4000"/>
            </a:srgbClr>
          </a:solidFill>
          <a:ln/>
        </p:spPr>
      </p:sp>
      <p:sp>
        <p:nvSpPr>
          <p:cNvPr id="29" name="Text 27"/>
          <p:cNvSpPr/>
          <p:nvPr/>
        </p:nvSpPr>
        <p:spPr>
          <a:xfrm>
            <a:off x="1028343" y="5833229"/>
            <a:ext cx="388584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Oil Rate (m3/day)_11</a:t>
            </a:r>
            <a:endParaRPr lang="en-US" sz="1750" dirty="0"/>
          </a:p>
        </p:txBody>
      </p:sp>
      <p:sp>
        <p:nvSpPr>
          <p:cNvPr id="30" name="Text 28"/>
          <p:cNvSpPr/>
          <p:nvPr/>
        </p:nvSpPr>
        <p:spPr>
          <a:xfrm>
            <a:off x="5375434" y="5833229"/>
            <a:ext cx="388084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236.2</a:t>
            </a:r>
            <a:endParaRPr lang="en-US" sz="1750" dirty="0"/>
          </a:p>
        </p:txBody>
      </p:sp>
      <p:sp>
        <p:nvSpPr>
          <p:cNvPr id="31" name="Text 29"/>
          <p:cNvSpPr/>
          <p:nvPr/>
        </p:nvSpPr>
        <p:spPr>
          <a:xfrm>
            <a:off x="9717524" y="5833229"/>
            <a:ext cx="3884652"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335.55</a:t>
            </a:r>
            <a:endParaRPr lang="en-US" sz="1750" dirty="0"/>
          </a:p>
        </p:txBody>
      </p:sp>
      <p:sp>
        <p:nvSpPr>
          <p:cNvPr id="32" name="Text 30"/>
          <p:cNvSpPr/>
          <p:nvPr/>
        </p:nvSpPr>
        <p:spPr>
          <a:xfrm>
            <a:off x="793790" y="660261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sample (index=35) shows the model's prediction accuracy in its original, physical units—providing a granular perspective beyond summary statistics.</a:t>
            </a:r>
            <a:endParaRPr lang="en-US" sz="175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16161" y="1748790"/>
            <a:ext cx="6349484" cy="4220885"/>
          </a:xfrm>
          <a:prstGeom prst="rect">
            <a:avLst/>
          </a:prstGeom>
        </p:spPr>
      </p:pic>
      <p:sp>
        <p:nvSpPr>
          <p:cNvPr id="3" name="Text 0"/>
          <p:cNvSpPr/>
          <p:nvPr/>
        </p:nvSpPr>
        <p:spPr>
          <a:xfrm>
            <a:off x="716161" y="6199823"/>
            <a:ext cx="6349484" cy="327422"/>
          </a:xfrm>
          <a:prstGeom prst="rect">
            <a:avLst/>
          </a:prstGeom>
          <a:noFill/>
          <a:ln/>
        </p:spPr>
        <p:txBody>
          <a:bodyPr wrap="none" lIns="0" tIns="0" rIns="0" bIns="0" rtlCol="0" anchor="t"/>
          <a:lstStyle/>
          <a:p>
            <a:pPr marL="0" indent="0" algn="l">
              <a:lnSpc>
                <a:spcPts val="2550"/>
              </a:lnSpc>
              <a:buNone/>
            </a:pPr>
            <a:endParaRPr lang="en-US" sz="1600" dirty="0"/>
          </a:p>
        </p:txBody>
      </p:sp>
      <p:sp>
        <p:nvSpPr>
          <p:cNvPr id="4" name="Text 1"/>
          <p:cNvSpPr/>
          <p:nvPr/>
        </p:nvSpPr>
        <p:spPr>
          <a:xfrm>
            <a:off x="7572375" y="767239"/>
            <a:ext cx="6349484" cy="767239"/>
          </a:xfrm>
          <a:prstGeom prst="rect">
            <a:avLst/>
          </a:prstGeom>
          <a:noFill/>
          <a:ln/>
        </p:spPr>
        <p:txBody>
          <a:bodyPr wrap="square" lIns="0" tIns="0" rIns="0" bIns="0" rtlCol="0" anchor="t"/>
          <a:lstStyle/>
          <a:p>
            <a:pPr marL="0" indent="0" algn="l">
              <a:lnSpc>
                <a:spcPts val="3000"/>
              </a:lnSpc>
              <a:buNone/>
            </a:pPr>
            <a:r>
              <a:rPr lang="en-US" sz="2400" dirty="0">
                <a:solidFill>
                  <a:srgbClr val="484237"/>
                </a:solidFill>
                <a:latin typeface="Gelasio Semi Bold" pitchFamily="34" charset="0"/>
                <a:ea typeface="Gelasio Semi Bold" pitchFamily="34" charset="-122"/>
                <a:cs typeface="Gelasio Semi Bold" pitchFamily="34" charset="-120"/>
              </a:rPr>
              <a:t>15.5' Performance Comparison and Conclusion</a:t>
            </a:r>
            <a:endParaRPr lang="en-US" sz="2400" dirty="0"/>
          </a:p>
        </p:txBody>
      </p:sp>
      <p:sp>
        <p:nvSpPr>
          <p:cNvPr id="5" name="Text 2"/>
          <p:cNvSpPr/>
          <p:nvPr/>
        </p:nvSpPr>
        <p:spPr>
          <a:xfrm>
            <a:off x="7572375" y="1866900"/>
            <a:ext cx="3046809" cy="675203"/>
          </a:xfrm>
          <a:prstGeom prst="rect">
            <a:avLst/>
          </a:prstGeom>
          <a:noFill/>
          <a:ln/>
        </p:spPr>
        <p:txBody>
          <a:bodyPr wrap="none" lIns="0" tIns="0" rIns="0" bIns="0" rtlCol="0" anchor="t"/>
          <a:lstStyle/>
          <a:p>
            <a:pPr marL="0" indent="0" algn="ctr">
              <a:lnSpc>
                <a:spcPts val="5300"/>
              </a:lnSpc>
              <a:buNone/>
            </a:pPr>
            <a:r>
              <a:rPr lang="en-US" sz="5300" dirty="0">
                <a:solidFill>
                  <a:srgbClr val="746558"/>
                </a:solidFill>
                <a:latin typeface="Gelasio Semi Bold" pitchFamily="34" charset="0"/>
                <a:ea typeface="Gelasio Semi Bold" pitchFamily="34" charset="-122"/>
                <a:cs typeface="Gelasio Semi Bold" pitchFamily="34" charset="-120"/>
              </a:rPr>
              <a:t>97.5%</a:t>
            </a:r>
            <a:endParaRPr lang="en-US" sz="5300" dirty="0"/>
          </a:p>
        </p:txBody>
      </p:sp>
      <p:sp>
        <p:nvSpPr>
          <p:cNvPr id="6" name="Text 3"/>
          <p:cNvSpPr/>
          <p:nvPr/>
        </p:nvSpPr>
        <p:spPr>
          <a:xfrm>
            <a:off x="7816929" y="2797731"/>
            <a:ext cx="2557701" cy="319683"/>
          </a:xfrm>
          <a:prstGeom prst="rect">
            <a:avLst/>
          </a:prstGeom>
          <a:noFill/>
          <a:ln/>
        </p:spPr>
        <p:txBody>
          <a:bodyPr wrap="none" lIns="0" tIns="0" rIns="0" bIns="0" rtlCol="0" anchor="t"/>
          <a:lstStyle/>
          <a:p>
            <a:pPr marL="0" indent="0" algn="ctr">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Main Model R²</a:t>
            </a:r>
            <a:endParaRPr lang="en-US" sz="2000" dirty="0"/>
          </a:p>
        </p:txBody>
      </p:sp>
      <p:sp>
        <p:nvSpPr>
          <p:cNvPr id="7" name="Text 4"/>
          <p:cNvSpPr/>
          <p:nvPr/>
        </p:nvSpPr>
        <p:spPr>
          <a:xfrm>
            <a:off x="7572375" y="3321963"/>
            <a:ext cx="3046809" cy="654844"/>
          </a:xfrm>
          <a:prstGeom prst="rect">
            <a:avLst/>
          </a:prstGeom>
          <a:noFill/>
          <a:ln/>
        </p:spPr>
        <p:txBody>
          <a:bodyPr wrap="square" lIns="0" tIns="0" rIns="0" bIns="0" rtlCol="0" anchor="t"/>
          <a:lstStyle/>
          <a:p>
            <a:pPr marL="0" indent="0" algn="ctr">
              <a:lnSpc>
                <a:spcPts val="2550"/>
              </a:lnSpc>
              <a:buNone/>
            </a:pPr>
            <a:r>
              <a:rPr lang="en-US" sz="1600" dirty="0">
                <a:solidFill>
                  <a:srgbClr val="746558"/>
                </a:solidFill>
                <a:latin typeface="Gelasio" pitchFamily="34" charset="0"/>
                <a:ea typeface="Gelasio" pitchFamily="34" charset="-122"/>
                <a:cs typeface="Gelasio" pitchFamily="34" charset="-120"/>
              </a:rPr>
              <a:t>Trained on complete dataset including outliers</a:t>
            </a:r>
            <a:endParaRPr lang="en-US" sz="1600" dirty="0"/>
          </a:p>
        </p:txBody>
      </p:sp>
      <p:sp>
        <p:nvSpPr>
          <p:cNvPr id="8" name="Text 5"/>
          <p:cNvSpPr/>
          <p:nvPr/>
        </p:nvSpPr>
        <p:spPr>
          <a:xfrm>
            <a:off x="10874931" y="1866900"/>
            <a:ext cx="3046928" cy="675203"/>
          </a:xfrm>
          <a:prstGeom prst="rect">
            <a:avLst/>
          </a:prstGeom>
          <a:noFill/>
          <a:ln/>
        </p:spPr>
        <p:txBody>
          <a:bodyPr wrap="none" lIns="0" tIns="0" rIns="0" bIns="0" rtlCol="0" anchor="t"/>
          <a:lstStyle/>
          <a:p>
            <a:pPr marL="0" indent="0" algn="ctr">
              <a:lnSpc>
                <a:spcPts val="5300"/>
              </a:lnSpc>
              <a:buNone/>
            </a:pPr>
            <a:r>
              <a:rPr lang="en-US" sz="5300" dirty="0">
                <a:solidFill>
                  <a:srgbClr val="746558"/>
                </a:solidFill>
                <a:latin typeface="Gelasio Semi Bold" pitchFamily="34" charset="0"/>
                <a:ea typeface="Gelasio Semi Bold" pitchFamily="34" charset="-122"/>
                <a:cs typeface="Gelasio Semi Bold" pitchFamily="34" charset="-120"/>
              </a:rPr>
              <a:t>93.3%</a:t>
            </a:r>
            <a:endParaRPr lang="en-US" sz="5300" dirty="0"/>
          </a:p>
        </p:txBody>
      </p:sp>
      <p:sp>
        <p:nvSpPr>
          <p:cNvPr id="9" name="Text 6"/>
          <p:cNvSpPr/>
          <p:nvPr/>
        </p:nvSpPr>
        <p:spPr>
          <a:xfrm>
            <a:off x="10912078" y="2797731"/>
            <a:ext cx="2972633" cy="319683"/>
          </a:xfrm>
          <a:prstGeom prst="rect">
            <a:avLst/>
          </a:prstGeom>
          <a:noFill/>
          <a:ln/>
        </p:spPr>
        <p:txBody>
          <a:bodyPr wrap="none" lIns="0" tIns="0" rIns="0" bIns="0" rtlCol="0" anchor="t"/>
          <a:lstStyle/>
          <a:p>
            <a:pPr marL="0" indent="0" algn="ctr">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Experimental Model R²</a:t>
            </a:r>
            <a:endParaRPr lang="en-US" sz="2000" dirty="0"/>
          </a:p>
        </p:txBody>
      </p:sp>
      <p:sp>
        <p:nvSpPr>
          <p:cNvPr id="10" name="Text 7"/>
          <p:cNvSpPr/>
          <p:nvPr/>
        </p:nvSpPr>
        <p:spPr>
          <a:xfrm>
            <a:off x="10874931" y="3321963"/>
            <a:ext cx="3046928" cy="654844"/>
          </a:xfrm>
          <a:prstGeom prst="rect">
            <a:avLst/>
          </a:prstGeom>
          <a:noFill/>
          <a:ln/>
        </p:spPr>
        <p:txBody>
          <a:bodyPr wrap="square" lIns="0" tIns="0" rIns="0" bIns="0" rtlCol="0" anchor="t"/>
          <a:lstStyle/>
          <a:p>
            <a:pPr marL="0" indent="0" algn="ctr">
              <a:lnSpc>
                <a:spcPts val="2550"/>
              </a:lnSpc>
              <a:buNone/>
            </a:pPr>
            <a:r>
              <a:rPr lang="en-US" sz="1600" dirty="0">
                <a:solidFill>
                  <a:srgbClr val="746558"/>
                </a:solidFill>
                <a:latin typeface="Gelasio" pitchFamily="34" charset="0"/>
                <a:ea typeface="Gelasio" pitchFamily="34" charset="-122"/>
                <a:cs typeface="Gelasio" pitchFamily="34" charset="-120"/>
              </a:rPr>
              <a:t>Trained after removing outlier samples</a:t>
            </a:r>
            <a:endParaRPr lang="en-US" sz="1600" dirty="0"/>
          </a:p>
        </p:txBody>
      </p:sp>
      <p:sp>
        <p:nvSpPr>
          <p:cNvPr id="11" name="Text 8"/>
          <p:cNvSpPr/>
          <p:nvPr/>
        </p:nvSpPr>
        <p:spPr>
          <a:xfrm>
            <a:off x="9223653" y="4488299"/>
            <a:ext cx="3046809" cy="675203"/>
          </a:xfrm>
          <a:prstGeom prst="rect">
            <a:avLst/>
          </a:prstGeom>
          <a:noFill/>
          <a:ln/>
        </p:spPr>
        <p:txBody>
          <a:bodyPr wrap="none" lIns="0" tIns="0" rIns="0" bIns="0" rtlCol="0" anchor="t"/>
          <a:lstStyle/>
          <a:p>
            <a:pPr marL="0" indent="0" algn="ctr">
              <a:lnSpc>
                <a:spcPts val="5300"/>
              </a:lnSpc>
              <a:buNone/>
            </a:pPr>
            <a:r>
              <a:rPr lang="en-US" sz="5300" dirty="0">
                <a:solidFill>
                  <a:srgbClr val="746558"/>
                </a:solidFill>
                <a:latin typeface="Gelasio Semi Bold" pitchFamily="34" charset="0"/>
                <a:ea typeface="Gelasio Semi Bold" pitchFamily="34" charset="-122"/>
                <a:cs typeface="Gelasio Semi Bold" pitchFamily="34" charset="-120"/>
              </a:rPr>
              <a:t>4.2%</a:t>
            </a:r>
            <a:endParaRPr lang="en-US" sz="5300" dirty="0"/>
          </a:p>
        </p:txBody>
      </p:sp>
      <p:sp>
        <p:nvSpPr>
          <p:cNvPr id="12" name="Text 9"/>
          <p:cNvSpPr/>
          <p:nvPr/>
        </p:nvSpPr>
        <p:spPr>
          <a:xfrm>
            <a:off x="9468207" y="5419130"/>
            <a:ext cx="2557701" cy="319683"/>
          </a:xfrm>
          <a:prstGeom prst="rect">
            <a:avLst/>
          </a:prstGeom>
          <a:noFill/>
          <a:ln/>
        </p:spPr>
        <p:txBody>
          <a:bodyPr wrap="none" lIns="0" tIns="0" rIns="0" bIns="0" rtlCol="0" anchor="t"/>
          <a:lstStyle/>
          <a:p>
            <a:pPr marL="0" indent="0" algn="ctr">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Performance Gap</a:t>
            </a:r>
            <a:endParaRPr lang="en-US" sz="2000" dirty="0"/>
          </a:p>
        </p:txBody>
      </p:sp>
      <p:sp>
        <p:nvSpPr>
          <p:cNvPr id="13" name="Text 10"/>
          <p:cNvSpPr/>
          <p:nvPr/>
        </p:nvSpPr>
        <p:spPr>
          <a:xfrm>
            <a:off x="9223653" y="5943362"/>
            <a:ext cx="3046809" cy="982266"/>
          </a:xfrm>
          <a:prstGeom prst="rect">
            <a:avLst/>
          </a:prstGeom>
          <a:noFill/>
          <a:ln/>
        </p:spPr>
        <p:txBody>
          <a:bodyPr wrap="square" lIns="0" tIns="0" rIns="0" bIns="0" rtlCol="0" anchor="t"/>
          <a:lstStyle/>
          <a:p>
            <a:pPr marL="0" indent="0" algn="ctr">
              <a:lnSpc>
                <a:spcPts val="2550"/>
              </a:lnSpc>
              <a:buNone/>
            </a:pPr>
            <a:r>
              <a:rPr lang="en-US" sz="1600" dirty="0">
                <a:solidFill>
                  <a:srgbClr val="746558"/>
                </a:solidFill>
                <a:latin typeface="Gelasio" pitchFamily="34" charset="0"/>
                <a:ea typeface="Gelasio" pitchFamily="34" charset="-122"/>
                <a:cs typeface="Gelasio" pitchFamily="34" charset="-120"/>
              </a:rPr>
              <a:t>Critical difference when predicting rare but important scenarios</a:t>
            </a:r>
            <a:endParaRPr lang="en-US" sz="1600" dirty="0"/>
          </a:p>
        </p:txBody>
      </p:sp>
      <p:sp>
        <p:nvSpPr>
          <p:cNvPr id="14" name="Text 11"/>
          <p:cNvSpPr/>
          <p:nvPr/>
        </p:nvSpPr>
        <p:spPr>
          <a:xfrm>
            <a:off x="7572375" y="7155775"/>
            <a:ext cx="6349484" cy="327422"/>
          </a:xfrm>
          <a:prstGeom prst="rect">
            <a:avLst/>
          </a:prstGeom>
          <a:noFill/>
          <a:ln/>
        </p:spPr>
        <p:txBody>
          <a:bodyPr wrap="none" lIns="0" tIns="0" rIns="0" bIns="0" rtlCol="0" anchor="t"/>
          <a:lstStyle/>
          <a:p>
            <a:pPr marL="0" indent="0" algn="l">
              <a:lnSpc>
                <a:spcPts val="2550"/>
              </a:lnSpc>
              <a:buNone/>
            </a:pPr>
            <a:endParaRPr lang="en-US" sz="16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spTree>
      <p:nvGrpSpPr>
        <p:cNvPr id="1" name=""/>
        <p:cNvGrpSpPr/>
        <p:nvPr/>
      </p:nvGrpSpPr>
      <p:grpSpPr>
        <a:xfrm>
          <a:off x="0" y="0"/>
          <a:ext cx="0" cy="0"/>
          <a:chOff x="0" y="0"/>
          <a:chExt cx="0" cy="0"/>
        </a:xfrm>
      </p:grpSpPr>
      <p:sp>
        <p:nvSpPr>
          <p:cNvPr id="2" name="Text 0"/>
          <p:cNvSpPr/>
          <p:nvPr/>
        </p:nvSpPr>
        <p:spPr>
          <a:xfrm>
            <a:off x="793790" y="1486614"/>
            <a:ext cx="787455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Strategic Recommendations</a:t>
            </a:r>
            <a:endParaRPr lang="en-US" sz="4450" dirty="0"/>
          </a:p>
        </p:txBody>
      </p:sp>
      <p:sp>
        <p:nvSpPr>
          <p:cNvPr id="3" name="Shape 1"/>
          <p:cNvSpPr/>
          <p:nvPr/>
        </p:nvSpPr>
        <p:spPr>
          <a:xfrm>
            <a:off x="793790" y="2649022"/>
            <a:ext cx="13042821" cy="3112889"/>
          </a:xfrm>
          <a:prstGeom prst="roundRect">
            <a:avLst>
              <a:gd name="adj" fmla="val 1093"/>
            </a:avLst>
          </a:prstGeom>
          <a:solidFill>
            <a:srgbClr val="EEE8DD"/>
          </a:solidFill>
          <a:ln/>
        </p:spPr>
      </p:sp>
      <p:sp>
        <p:nvSpPr>
          <p:cNvPr id="4" name="Shape 2"/>
          <p:cNvSpPr/>
          <p:nvPr/>
        </p:nvSpPr>
        <p:spPr>
          <a:xfrm>
            <a:off x="793790" y="2649022"/>
            <a:ext cx="4347567" cy="3112889"/>
          </a:xfrm>
          <a:prstGeom prst="roundRect">
            <a:avLst>
              <a:gd name="adj" fmla="val 1093"/>
            </a:avLst>
          </a:prstGeom>
          <a:solidFill>
            <a:srgbClr val="EEE8DD"/>
          </a:solidFill>
          <a:ln/>
        </p:spPr>
      </p:sp>
      <p:sp>
        <p:nvSpPr>
          <p:cNvPr id="5" name="Text 3"/>
          <p:cNvSpPr/>
          <p:nvPr/>
        </p:nvSpPr>
        <p:spPr>
          <a:xfrm>
            <a:off x="1020604" y="2875836"/>
            <a:ext cx="3553778"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Main Model as Primary Reference</a:t>
            </a:r>
            <a:endParaRPr lang="en-US" sz="2200" dirty="0"/>
          </a:p>
        </p:txBody>
      </p:sp>
      <p:sp>
        <p:nvSpPr>
          <p:cNvPr id="6" name="Text 4"/>
          <p:cNvSpPr/>
          <p:nvPr/>
        </p:nvSpPr>
        <p:spPr>
          <a:xfrm>
            <a:off x="1020604" y="3720584"/>
            <a:ext cx="3553778"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model trained on all data (including outliers) achieves superior overall accuracy (97.5%) and should be the primary production model.</a:t>
            </a:r>
            <a:endParaRPr lang="en-US" sz="1750" dirty="0"/>
          </a:p>
        </p:txBody>
      </p:sp>
      <p:sp>
        <p:nvSpPr>
          <p:cNvPr id="7" name="Shape 5"/>
          <p:cNvSpPr/>
          <p:nvPr/>
        </p:nvSpPr>
        <p:spPr>
          <a:xfrm>
            <a:off x="5141357" y="2649022"/>
            <a:ext cx="4347567" cy="3112889"/>
          </a:xfrm>
          <a:prstGeom prst="rect">
            <a:avLst/>
          </a:prstGeom>
          <a:solidFill>
            <a:srgbClr val="EEE8DD"/>
          </a:solidFill>
          <a:ln/>
        </p:spPr>
      </p:sp>
      <p:sp>
        <p:nvSpPr>
          <p:cNvPr id="8" name="Shape 6"/>
          <p:cNvSpPr/>
          <p:nvPr/>
        </p:nvSpPr>
        <p:spPr>
          <a:xfrm>
            <a:off x="5141357" y="2649022"/>
            <a:ext cx="30480" cy="3112889"/>
          </a:xfrm>
          <a:prstGeom prst="roundRect">
            <a:avLst>
              <a:gd name="adj" fmla="val 111628"/>
            </a:avLst>
          </a:prstGeom>
          <a:solidFill>
            <a:srgbClr val="D4CEC3"/>
          </a:solidFill>
          <a:ln/>
        </p:spPr>
      </p:sp>
      <p:sp>
        <p:nvSpPr>
          <p:cNvPr id="9" name="Text 7"/>
          <p:cNvSpPr/>
          <p:nvPr/>
        </p:nvSpPr>
        <p:spPr>
          <a:xfrm>
            <a:off x="5708333" y="2875836"/>
            <a:ext cx="3213616"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Provide Both Models in Dashboard</a:t>
            </a:r>
            <a:endParaRPr lang="en-US" sz="2200" dirty="0"/>
          </a:p>
        </p:txBody>
      </p:sp>
      <p:sp>
        <p:nvSpPr>
          <p:cNvPr id="10" name="Text 8"/>
          <p:cNvSpPr/>
          <p:nvPr/>
        </p:nvSpPr>
        <p:spPr>
          <a:xfrm>
            <a:off x="5708333" y="3720584"/>
            <a:ext cx="3213616"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Include both models in the Streamlit dashboard to enable comprehensive comparison and analysis by users.</a:t>
            </a:r>
            <a:endParaRPr lang="en-US" sz="1750" dirty="0"/>
          </a:p>
        </p:txBody>
      </p:sp>
      <p:sp>
        <p:nvSpPr>
          <p:cNvPr id="11" name="Shape 9"/>
          <p:cNvSpPr/>
          <p:nvPr/>
        </p:nvSpPr>
        <p:spPr>
          <a:xfrm>
            <a:off x="4857869" y="3921919"/>
            <a:ext cx="566976" cy="566976"/>
          </a:xfrm>
          <a:prstGeom prst="roundRect">
            <a:avLst>
              <a:gd name="adj" fmla="val 6001"/>
            </a:avLst>
          </a:prstGeom>
          <a:solidFill>
            <a:srgbClr val="F9F6F0"/>
          </a:solidFill>
          <a:ln w="30480">
            <a:solidFill>
              <a:srgbClr val="D4CEC3"/>
            </a:solidFill>
            <a:prstDash val="solid"/>
          </a:ln>
        </p:spPr>
      </p:sp>
      <p:pic>
        <p:nvPicPr>
          <p:cNvPr id="12" name="Image 0" descr="preencoded.png"/>
          <p:cNvPicPr>
            <a:picLocks noChangeAspect="1"/>
          </p:cNvPicPr>
          <p:nvPr/>
        </p:nvPicPr>
        <p:blipFill>
          <a:blip r:embed="rId3"/>
          <a:stretch>
            <a:fillRect/>
          </a:stretch>
        </p:blipFill>
        <p:spPr>
          <a:xfrm>
            <a:off x="4999553" y="4028242"/>
            <a:ext cx="283488" cy="354330"/>
          </a:xfrm>
          <a:prstGeom prst="rect">
            <a:avLst/>
          </a:prstGeom>
        </p:spPr>
      </p:pic>
      <p:sp>
        <p:nvSpPr>
          <p:cNvPr id="13" name="Shape 10"/>
          <p:cNvSpPr/>
          <p:nvPr/>
        </p:nvSpPr>
        <p:spPr>
          <a:xfrm>
            <a:off x="9488924" y="2649022"/>
            <a:ext cx="4347567" cy="3112889"/>
          </a:xfrm>
          <a:prstGeom prst="rect">
            <a:avLst/>
          </a:prstGeom>
          <a:solidFill>
            <a:srgbClr val="EEE8DD"/>
          </a:solidFill>
          <a:ln/>
        </p:spPr>
      </p:sp>
      <p:sp>
        <p:nvSpPr>
          <p:cNvPr id="14" name="Shape 11"/>
          <p:cNvSpPr/>
          <p:nvPr/>
        </p:nvSpPr>
        <p:spPr>
          <a:xfrm>
            <a:off x="9488924" y="2649022"/>
            <a:ext cx="30480" cy="3112889"/>
          </a:xfrm>
          <a:prstGeom prst="roundRect">
            <a:avLst>
              <a:gd name="adj" fmla="val 111628"/>
            </a:avLst>
          </a:prstGeom>
          <a:solidFill>
            <a:srgbClr val="D4CEC3"/>
          </a:solidFill>
          <a:ln/>
        </p:spPr>
      </p:sp>
      <p:sp>
        <p:nvSpPr>
          <p:cNvPr id="15" name="Text 12"/>
          <p:cNvSpPr/>
          <p:nvPr/>
        </p:nvSpPr>
        <p:spPr>
          <a:xfrm>
            <a:off x="10055900" y="2875836"/>
            <a:ext cx="301085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Prioritize Robustness</a:t>
            </a:r>
            <a:endParaRPr lang="en-US" sz="2200" dirty="0"/>
          </a:p>
        </p:txBody>
      </p:sp>
      <p:sp>
        <p:nvSpPr>
          <p:cNvPr id="16" name="Text 13"/>
          <p:cNvSpPr/>
          <p:nvPr/>
        </p:nvSpPr>
        <p:spPr>
          <a:xfrm>
            <a:off x="10055900" y="3366254"/>
            <a:ext cx="3553778" cy="1814513"/>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For real-world deployment, prioritize models that can handle rare and unusual cases rather than those that perform well only on typical data.</a:t>
            </a:r>
            <a:endParaRPr lang="en-US" sz="1750" dirty="0"/>
          </a:p>
        </p:txBody>
      </p:sp>
      <p:sp>
        <p:nvSpPr>
          <p:cNvPr id="17" name="Shape 14"/>
          <p:cNvSpPr/>
          <p:nvPr/>
        </p:nvSpPr>
        <p:spPr>
          <a:xfrm>
            <a:off x="9205436" y="3921919"/>
            <a:ext cx="566976" cy="566976"/>
          </a:xfrm>
          <a:prstGeom prst="roundRect">
            <a:avLst>
              <a:gd name="adj" fmla="val 6001"/>
            </a:avLst>
          </a:prstGeom>
          <a:solidFill>
            <a:srgbClr val="F9F6F0"/>
          </a:solidFill>
          <a:ln w="30480">
            <a:solidFill>
              <a:srgbClr val="D4CEC3"/>
            </a:solidFill>
            <a:prstDash val="solid"/>
          </a:ln>
        </p:spPr>
      </p:sp>
      <p:pic>
        <p:nvPicPr>
          <p:cNvPr id="18" name="Image 1" descr="preencoded.png"/>
          <p:cNvPicPr>
            <a:picLocks noChangeAspect="1"/>
          </p:cNvPicPr>
          <p:nvPr/>
        </p:nvPicPr>
        <p:blipFill>
          <a:blip r:embed="rId4"/>
          <a:stretch>
            <a:fillRect/>
          </a:stretch>
        </p:blipFill>
        <p:spPr>
          <a:xfrm>
            <a:off x="9347121" y="4028242"/>
            <a:ext cx="283488" cy="354330"/>
          </a:xfrm>
          <a:prstGeom prst="rect">
            <a:avLst/>
          </a:prstGeom>
        </p:spPr>
      </p:pic>
      <p:sp>
        <p:nvSpPr>
          <p:cNvPr id="19" name="Text 15"/>
          <p:cNvSpPr/>
          <p:nvPr/>
        </p:nvSpPr>
        <p:spPr>
          <a:xfrm>
            <a:off x="793790" y="601706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analysis confirms that </a:t>
            </a:r>
            <a:r>
              <a:rPr lang="en-US" sz="1750" b="1" dirty="0">
                <a:solidFill>
                  <a:srgbClr val="D3C5B6"/>
                </a:solidFill>
                <a:latin typeface="Gelasio" pitchFamily="34" charset="0"/>
                <a:ea typeface="Gelasio" pitchFamily="34" charset="-122"/>
                <a:cs typeface="Gelasio" pitchFamily="34" charset="-120"/>
              </a:rPr>
              <a:t>including outliers during training</a:t>
            </a:r>
            <a:r>
              <a:rPr lang="en-US" sz="1750" dirty="0">
                <a:solidFill>
                  <a:srgbClr val="746558"/>
                </a:solidFill>
                <a:latin typeface="Gelasio" pitchFamily="34" charset="0"/>
                <a:ea typeface="Gelasio" pitchFamily="34" charset="-122"/>
                <a:cs typeface="Gelasio" pitchFamily="34" charset="-120"/>
              </a:rPr>
              <a:t> produces a more generalized and robust model, despite the temptation to remove them for cleaner-looking visualizations.</a:t>
            </a:r>
            <a:endParaRPr lang="en-US" sz="175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spTree>
      <p:nvGrpSpPr>
        <p:cNvPr id="1" name=""/>
        <p:cNvGrpSpPr/>
        <p:nvPr/>
      </p:nvGrpSpPr>
      <p:grpSpPr>
        <a:xfrm>
          <a:off x="0" y="0"/>
          <a:ext cx="0" cy="0"/>
          <a:chOff x="0" y="0"/>
          <a:chExt cx="0" cy="0"/>
        </a:xfrm>
      </p:grpSpPr>
      <p:sp>
        <p:nvSpPr>
          <p:cNvPr id="2" name="Text 0"/>
          <p:cNvSpPr/>
          <p:nvPr/>
        </p:nvSpPr>
        <p:spPr>
          <a:xfrm>
            <a:off x="793790" y="87272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Attachements</a:t>
            </a:r>
            <a:endParaRPr lang="en-US" sz="4450" dirty="0"/>
          </a:p>
        </p:txBody>
      </p:sp>
      <p:sp>
        <p:nvSpPr>
          <p:cNvPr id="3" name="Shape 1"/>
          <p:cNvSpPr/>
          <p:nvPr/>
        </p:nvSpPr>
        <p:spPr>
          <a:xfrm>
            <a:off x="793790" y="2035135"/>
            <a:ext cx="510302" cy="510302"/>
          </a:xfrm>
          <a:prstGeom prst="roundRect">
            <a:avLst>
              <a:gd name="adj" fmla="val 6667"/>
            </a:avLst>
          </a:prstGeom>
          <a:solidFill>
            <a:srgbClr val="EEE8DD"/>
          </a:solidFill>
          <a:ln/>
        </p:spPr>
      </p:sp>
      <p:sp>
        <p:nvSpPr>
          <p:cNvPr id="4" name="Text 2"/>
          <p:cNvSpPr/>
          <p:nvPr/>
        </p:nvSpPr>
        <p:spPr>
          <a:xfrm>
            <a:off x="878860" y="207764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5" name="Text 3"/>
          <p:cNvSpPr/>
          <p:nvPr/>
        </p:nvSpPr>
        <p:spPr>
          <a:xfrm>
            <a:off x="1530906" y="2077641"/>
            <a:ext cx="5642491" cy="850583"/>
          </a:xfrm>
          <a:prstGeom prst="rect">
            <a:avLst/>
          </a:prstGeom>
          <a:noFill/>
          <a:ln/>
        </p:spPr>
        <p:txBody>
          <a:bodyPr wrap="square" lIns="0" tIns="0" rIns="0" bIns="0" rtlCol="0" anchor="t"/>
          <a:lstStyle/>
          <a:p>
            <a:pPr marL="0" indent="0" algn="l">
              <a:lnSpc>
                <a:spcPts val="3300"/>
              </a:lnSpc>
              <a:buNone/>
            </a:pPr>
            <a:r>
              <a:rPr lang="en-US" sz="2650" dirty="0">
                <a:solidFill>
                  <a:srgbClr val="746558"/>
                </a:solidFill>
                <a:latin typeface="Gelasio Semi Bold" pitchFamily="34" charset="0"/>
                <a:ea typeface="Gelasio Semi Bold" pitchFamily="34" charset="-122"/>
                <a:cs typeface="Gelasio Semi Bold" pitchFamily="34" charset="-120"/>
              </a:rPr>
              <a:t>Side Project: Model Trained After Outlier Removal</a:t>
            </a:r>
            <a:endParaRPr lang="en-US" sz="2650" dirty="0"/>
          </a:p>
        </p:txBody>
      </p:sp>
      <p:sp>
        <p:nvSpPr>
          <p:cNvPr id="6" name="Text 4"/>
          <p:cNvSpPr/>
          <p:nvPr/>
        </p:nvSpPr>
        <p:spPr>
          <a:xfrm>
            <a:off x="1530906" y="3064312"/>
            <a:ext cx="564249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Shape 5"/>
          <p:cNvSpPr/>
          <p:nvPr/>
        </p:nvSpPr>
        <p:spPr>
          <a:xfrm>
            <a:off x="7456884" y="2035135"/>
            <a:ext cx="510302" cy="510302"/>
          </a:xfrm>
          <a:prstGeom prst="roundRect">
            <a:avLst>
              <a:gd name="adj" fmla="val 6667"/>
            </a:avLst>
          </a:prstGeom>
          <a:solidFill>
            <a:srgbClr val="EEE8DD"/>
          </a:solidFill>
          <a:ln/>
        </p:spPr>
      </p:sp>
      <p:sp>
        <p:nvSpPr>
          <p:cNvPr id="8" name="Text 6"/>
          <p:cNvSpPr/>
          <p:nvPr/>
        </p:nvSpPr>
        <p:spPr>
          <a:xfrm>
            <a:off x="7541955" y="207764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9" name="Text 7"/>
          <p:cNvSpPr/>
          <p:nvPr/>
        </p:nvSpPr>
        <p:spPr>
          <a:xfrm>
            <a:off x="8194000" y="2077641"/>
            <a:ext cx="5642610" cy="850583"/>
          </a:xfrm>
          <a:prstGeom prst="rect">
            <a:avLst/>
          </a:prstGeom>
          <a:noFill/>
          <a:ln/>
        </p:spPr>
        <p:txBody>
          <a:bodyPr wrap="square" lIns="0" tIns="0" rIns="0" bIns="0" rtlCol="0" anchor="t"/>
          <a:lstStyle/>
          <a:p>
            <a:pPr marL="0" indent="0" algn="l">
              <a:lnSpc>
                <a:spcPts val="3300"/>
              </a:lnSpc>
              <a:buNone/>
            </a:pPr>
            <a:r>
              <a:rPr lang="en-US" sz="2650" dirty="0">
                <a:solidFill>
                  <a:srgbClr val="746558"/>
                </a:solidFill>
                <a:latin typeface="Gelasio Semi Bold" pitchFamily="34" charset="0"/>
                <a:ea typeface="Gelasio Semi Bold" pitchFamily="34" charset="-122"/>
                <a:cs typeface="Gelasio Semi Bold" pitchFamily="34" charset="-120"/>
              </a:rPr>
              <a:t>Automated Hyperparameter Optimization</a:t>
            </a:r>
            <a:endParaRPr lang="en-US" sz="2650" dirty="0"/>
          </a:p>
        </p:txBody>
      </p:sp>
      <p:sp>
        <p:nvSpPr>
          <p:cNvPr id="10" name="Text 8"/>
          <p:cNvSpPr/>
          <p:nvPr/>
        </p:nvSpPr>
        <p:spPr>
          <a:xfrm>
            <a:off x="8194000" y="3064312"/>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Explore the power of Optuna for efficient and intelligent model tuning.</a:t>
            </a:r>
            <a:endParaRPr lang="en-US" sz="1750" dirty="0"/>
          </a:p>
        </p:txBody>
      </p:sp>
      <p:sp>
        <p:nvSpPr>
          <p:cNvPr id="11" name="Shape 9"/>
          <p:cNvSpPr/>
          <p:nvPr/>
        </p:nvSpPr>
        <p:spPr>
          <a:xfrm>
            <a:off x="793790" y="4243745"/>
            <a:ext cx="510302" cy="510302"/>
          </a:xfrm>
          <a:prstGeom prst="roundRect">
            <a:avLst>
              <a:gd name="adj" fmla="val 6667"/>
            </a:avLst>
          </a:prstGeom>
          <a:solidFill>
            <a:srgbClr val="EEE8DD"/>
          </a:solidFill>
          <a:ln/>
        </p:spPr>
      </p:sp>
      <p:sp>
        <p:nvSpPr>
          <p:cNvPr id="12" name="Text 10"/>
          <p:cNvSpPr/>
          <p:nvPr/>
        </p:nvSpPr>
        <p:spPr>
          <a:xfrm>
            <a:off x="878860" y="428625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3" name="Text 11"/>
          <p:cNvSpPr/>
          <p:nvPr/>
        </p:nvSpPr>
        <p:spPr>
          <a:xfrm>
            <a:off x="1530906" y="4286250"/>
            <a:ext cx="5295543" cy="425291"/>
          </a:xfrm>
          <a:prstGeom prst="rect">
            <a:avLst/>
          </a:prstGeom>
          <a:noFill/>
          <a:ln/>
        </p:spPr>
        <p:txBody>
          <a:bodyPr wrap="none" lIns="0" tIns="0" rIns="0" bIns="0" rtlCol="0" anchor="t"/>
          <a:lstStyle/>
          <a:p>
            <a:pPr marL="0" indent="0" algn="l">
              <a:lnSpc>
                <a:spcPts val="3300"/>
              </a:lnSpc>
              <a:buNone/>
            </a:pPr>
            <a:r>
              <a:rPr lang="en-US" sz="2650" dirty="0">
                <a:solidFill>
                  <a:srgbClr val="746558"/>
                </a:solidFill>
                <a:latin typeface="Gelasio Semi Bold" pitchFamily="34" charset="0"/>
                <a:ea typeface="Gelasio Semi Bold" pitchFamily="34" charset="-122"/>
                <a:cs typeface="Gelasio Semi Bold" pitchFamily="34" charset="-120"/>
              </a:rPr>
              <a:t>Model Deployment Preparation</a:t>
            </a:r>
            <a:endParaRPr lang="en-US" sz="2650" dirty="0"/>
          </a:p>
        </p:txBody>
      </p:sp>
      <p:sp>
        <p:nvSpPr>
          <p:cNvPr id="14" name="Text 12"/>
          <p:cNvSpPr/>
          <p:nvPr/>
        </p:nvSpPr>
        <p:spPr>
          <a:xfrm>
            <a:off x="1530906" y="4847630"/>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Learn how to save your trained models and essential preprocessing objects for seamless integration into Streamlit.</a:t>
            </a:r>
            <a:endParaRPr lang="en-US" sz="1750" dirty="0"/>
          </a:p>
        </p:txBody>
      </p:sp>
      <p:sp>
        <p:nvSpPr>
          <p:cNvPr id="15" name="Shape 13"/>
          <p:cNvSpPr/>
          <p:nvPr/>
        </p:nvSpPr>
        <p:spPr>
          <a:xfrm>
            <a:off x="7456884" y="4243745"/>
            <a:ext cx="510302" cy="510302"/>
          </a:xfrm>
          <a:prstGeom prst="roundRect">
            <a:avLst>
              <a:gd name="adj" fmla="val 6667"/>
            </a:avLst>
          </a:prstGeom>
          <a:solidFill>
            <a:srgbClr val="EEE8DD"/>
          </a:solidFill>
          <a:ln/>
        </p:spPr>
      </p:sp>
      <p:sp>
        <p:nvSpPr>
          <p:cNvPr id="16" name="Text 14"/>
          <p:cNvSpPr/>
          <p:nvPr/>
        </p:nvSpPr>
        <p:spPr>
          <a:xfrm>
            <a:off x="7541955" y="428625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4</a:t>
            </a:r>
            <a:endParaRPr lang="en-US" sz="2650" dirty="0"/>
          </a:p>
        </p:txBody>
      </p:sp>
      <p:sp>
        <p:nvSpPr>
          <p:cNvPr id="17" name="Text 15"/>
          <p:cNvSpPr/>
          <p:nvPr/>
        </p:nvSpPr>
        <p:spPr>
          <a:xfrm>
            <a:off x="8194000" y="4286250"/>
            <a:ext cx="5154930" cy="425291"/>
          </a:xfrm>
          <a:prstGeom prst="rect">
            <a:avLst/>
          </a:prstGeom>
          <a:noFill/>
          <a:ln/>
        </p:spPr>
        <p:txBody>
          <a:bodyPr wrap="none" lIns="0" tIns="0" rIns="0" bIns="0" rtlCol="0" anchor="t"/>
          <a:lstStyle/>
          <a:p>
            <a:pPr marL="0" indent="0" algn="l">
              <a:lnSpc>
                <a:spcPts val="3300"/>
              </a:lnSpc>
              <a:buNone/>
            </a:pPr>
            <a:r>
              <a:rPr lang="en-US" sz="2650" dirty="0">
                <a:solidFill>
                  <a:srgbClr val="746558"/>
                </a:solidFill>
                <a:latin typeface="Gelasio Semi Bold" pitchFamily="34" charset="0"/>
                <a:ea typeface="Gelasio Semi Bold" pitchFamily="34" charset="-122"/>
                <a:cs typeface="Gelasio Semi Bold" pitchFamily="34" charset="-120"/>
              </a:rPr>
              <a:t>Comprehensive Data Handling</a:t>
            </a:r>
            <a:endParaRPr lang="en-US" sz="2650" dirty="0"/>
          </a:p>
        </p:txBody>
      </p:sp>
      <p:sp>
        <p:nvSpPr>
          <p:cNvPr id="18" name="Text 16"/>
          <p:cNvSpPr/>
          <p:nvPr/>
        </p:nvSpPr>
        <p:spPr>
          <a:xfrm>
            <a:off x="8194000" y="4847630"/>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Understand techniques for saving training history and generating full dataset predictions.</a:t>
            </a:r>
            <a:endParaRPr lang="en-US" sz="1750" dirty="0"/>
          </a:p>
        </p:txBody>
      </p:sp>
      <p:sp>
        <p:nvSpPr>
          <p:cNvPr id="19" name="Shape 17"/>
          <p:cNvSpPr/>
          <p:nvPr/>
        </p:nvSpPr>
        <p:spPr>
          <a:xfrm>
            <a:off x="793790" y="6389965"/>
            <a:ext cx="510302" cy="510302"/>
          </a:xfrm>
          <a:prstGeom prst="roundRect">
            <a:avLst>
              <a:gd name="adj" fmla="val 6667"/>
            </a:avLst>
          </a:prstGeom>
          <a:solidFill>
            <a:srgbClr val="EEE8DD"/>
          </a:solidFill>
          <a:ln/>
        </p:spPr>
      </p:sp>
      <p:sp>
        <p:nvSpPr>
          <p:cNvPr id="20" name="Text 18"/>
          <p:cNvSpPr/>
          <p:nvPr/>
        </p:nvSpPr>
        <p:spPr>
          <a:xfrm>
            <a:off x="878860" y="643247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5</a:t>
            </a:r>
            <a:endParaRPr lang="en-US" sz="2650" dirty="0"/>
          </a:p>
        </p:txBody>
      </p:sp>
      <p:sp>
        <p:nvSpPr>
          <p:cNvPr id="21" name="Text 19"/>
          <p:cNvSpPr/>
          <p:nvPr/>
        </p:nvSpPr>
        <p:spPr>
          <a:xfrm>
            <a:off x="1530906" y="6432471"/>
            <a:ext cx="5346025" cy="425291"/>
          </a:xfrm>
          <a:prstGeom prst="rect">
            <a:avLst/>
          </a:prstGeom>
          <a:noFill/>
          <a:ln/>
        </p:spPr>
        <p:txBody>
          <a:bodyPr wrap="none" lIns="0" tIns="0" rIns="0" bIns="0" rtlCol="0" anchor="t"/>
          <a:lstStyle/>
          <a:p>
            <a:pPr marL="0" indent="0" algn="l">
              <a:lnSpc>
                <a:spcPts val="3300"/>
              </a:lnSpc>
              <a:buNone/>
            </a:pPr>
            <a:r>
              <a:rPr lang="en-US" sz="2650" dirty="0">
                <a:solidFill>
                  <a:srgbClr val="746558"/>
                </a:solidFill>
                <a:latin typeface="Gelasio Semi Bold" pitchFamily="34" charset="0"/>
                <a:ea typeface="Gelasio Semi Bold" pitchFamily="34" charset="-122"/>
                <a:cs typeface="Gelasio Semi Bold" pitchFamily="34" charset="-120"/>
              </a:rPr>
              <a:t>Streamlit Integration Principles</a:t>
            </a:r>
            <a:endParaRPr lang="en-US" sz="2650" dirty="0"/>
          </a:p>
        </p:txBody>
      </p:sp>
      <p:sp>
        <p:nvSpPr>
          <p:cNvPr id="22" name="Text 20"/>
          <p:cNvSpPr/>
          <p:nvPr/>
        </p:nvSpPr>
        <p:spPr>
          <a:xfrm>
            <a:off x="1530906" y="6993850"/>
            <a:ext cx="1230570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Discover best practices for connecting your ML models to interactive dashboards.</a:t>
            </a:r>
            <a:endParaRPr lang="en-US" sz="175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spTree>
      <p:nvGrpSpPr>
        <p:cNvPr id="1" name=""/>
        <p:cNvGrpSpPr/>
        <p:nvPr/>
      </p:nvGrpSpPr>
      <p:grpSpPr>
        <a:xfrm>
          <a:off x="0" y="0"/>
          <a:ext cx="0" cy="0"/>
          <a:chOff x="0" y="0"/>
          <a:chExt cx="0" cy="0"/>
        </a:xfrm>
      </p:grpSpPr>
      <p:sp>
        <p:nvSpPr>
          <p:cNvPr id="2" name="Text 0"/>
          <p:cNvSpPr/>
          <p:nvPr/>
        </p:nvSpPr>
        <p:spPr>
          <a:xfrm>
            <a:off x="624007" y="490180"/>
            <a:ext cx="10106144" cy="445651"/>
          </a:xfrm>
          <a:prstGeom prst="rect">
            <a:avLst/>
          </a:prstGeom>
          <a:noFill/>
          <a:ln/>
        </p:spPr>
        <p:txBody>
          <a:bodyPr wrap="none" lIns="0" tIns="0" rIns="0" bIns="0" rtlCol="0" anchor="t"/>
          <a:lstStyle/>
          <a:p>
            <a:pPr marL="0" indent="0" algn="l">
              <a:lnSpc>
                <a:spcPts val="3500"/>
              </a:lnSpc>
              <a:buNone/>
            </a:pPr>
            <a:r>
              <a:rPr lang="en-US" sz="2800" dirty="0">
                <a:solidFill>
                  <a:srgbClr val="484237"/>
                </a:solidFill>
                <a:latin typeface="Gelasio Semi Bold" pitchFamily="34" charset="0"/>
                <a:ea typeface="Gelasio Semi Bold" pitchFamily="34" charset="-122"/>
                <a:cs typeface="Gelasio Semi Bold" pitchFamily="34" charset="-120"/>
              </a:rPr>
              <a:t>Experimental Results: Training With vs. Without Outliers</a:t>
            </a:r>
            <a:endParaRPr lang="en-US" sz="2800" dirty="0"/>
          </a:p>
        </p:txBody>
      </p:sp>
      <p:sp>
        <p:nvSpPr>
          <p:cNvPr id="3" name="Text 1"/>
          <p:cNvSpPr/>
          <p:nvPr/>
        </p:nvSpPr>
        <p:spPr>
          <a:xfrm>
            <a:off x="624007" y="1292304"/>
            <a:ext cx="13382387" cy="570309"/>
          </a:xfrm>
          <a:prstGeom prst="rect">
            <a:avLst/>
          </a:prstGeom>
          <a:noFill/>
          <a:ln/>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A side project comparing standard training versus outlier-removed training approaches to evaluate the impact of statistical anomalies on model accuracy and generalization.</a:t>
            </a:r>
            <a:endParaRPr lang="en-US" sz="1400" dirty="0"/>
          </a:p>
        </p:txBody>
      </p:sp>
      <p:sp>
        <p:nvSpPr>
          <p:cNvPr id="4" name="Shape 2"/>
          <p:cNvSpPr/>
          <p:nvPr/>
        </p:nvSpPr>
        <p:spPr>
          <a:xfrm>
            <a:off x="624007" y="3732014"/>
            <a:ext cx="13382387" cy="22860"/>
          </a:xfrm>
          <a:prstGeom prst="roundRect">
            <a:avLst>
              <a:gd name="adj" fmla="val 116988"/>
            </a:avLst>
          </a:prstGeom>
          <a:solidFill>
            <a:srgbClr val="D4CEC3"/>
          </a:solidFill>
          <a:ln/>
        </p:spPr>
      </p:sp>
      <p:sp>
        <p:nvSpPr>
          <p:cNvPr id="5" name="Shape 3"/>
          <p:cNvSpPr/>
          <p:nvPr/>
        </p:nvSpPr>
        <p:spPr>
          <a:xfrm>
            <a:off x="3902273" y="3197245"/>
            <a:ext cx="22860" cy="534829"/>
          </a:xfrm>
          <a:prstGeom prst="roundRect">
            <a:avLst>
              <a:gd name="adj" fmla="val 116988"/>
            </a:avLst>
          </a:prstGeom>
          <a:solidFill>
            <a:srgbClr val="D4CEC3"/>
          </a:solidFill>
          <a:ln/>
        </p:spPr>
      </p:sp>
      <p:sp>
        <p:nvSpPr>
          <p:cNvPr id="6" name="Shape 4"/>
          <p:cNvSpPr/>
          <p:nvPr/>
        </p:nvSpPr>
        <p:spPr>
          <a:xfrm>
            <a:off x="3713202" y="3531453"/>
            <a:ext cx="401122" cy="401122"/>
          </a:xfrm>
          <a:prstGeom prst="roundRect">
            <a:avLst>
              <a:gd name="adj" fmla="val 6667"/>
            </a:avLst>
          </a:prstGeom>
          <a:solidFill>
            <a:srgbClr val="EEE8DD"/>
          </a:solidFill>
          <a:ln/>
        </p:spPr>
      </p:sp>
      <p:sp>
        <p:nvSpPr>
          <p:cNvPr id="7" name="Text 5"/>
          <p:cNvSpPr/>
          <p:nvPr/>
        </p:nvSpPr>
        <p:spPr>
          <a:xfrm>
            <a:off x="3779996" y="3564850"/>
            <a:ext cx="267414" cy="334208"/>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1</a:t>
            </a:r>
            <a:endParaRPr lang="en-US" sz="2100" dirty="0"/>
          </a:p>
        </p:txBody>
      </p:sp>
      <p:sp>
        <p:nvSpPr>
          <p:cNvPr id="8" name="Text 6"/>
          <p:cNvSpPr/>
          <p:nvPr/>
        </p:nvSpPr>
        <p:spPr>
          <a:xfrm>
            <a:off x="2560915" y="2063115"/>
            <a:ext cx="2705933" cy="278606"/>
          </a:xfrm>
          <a:prstGeom prst="rect">
            <a:avLst/>
          </a:prstGeom>
          <a:noFill/>
          <a:ln/>
        </p:spPr>
        <p:txBody>
          <a:bodyPr wrap="none" lIns="0" tIns="0" rIns="0" bIns="0" rtlCol="0" anchor="t"/>
          <a:lstStyle/>
          <a:p>
            <a:pPr marL="0" indent="0" algn="ctr">
              <a:lnSpc>
                <a:spcPts val="2150"/>
              </a:lnSpc>
              <a:buNone/>
            </a:pPr>
            <a:r>
              <a:rPr lang="en-US" sz="1750" dirty="0">
                <a:solidFill>
                  <a:srgbClr val="746558"/>
                </a:solidFill>
                <a:latin typeface="Gelasio Semi Bold" pitchFamily="34" charset="0"/>
                <a:ea typeface="Gelasio Semi Bold" pitchFamily="34" charset="-122"/>
                <a:cs typeface="Gelasio Semi Bold" pitchFamily="34" charset="-120"/>
              </a:rPr>
              <a:t>Outlier Removal Process</a:t>
            </a:r>
            <a:endParaRPr lang="en-US" sz="1750" dirty="0"/>
          </a:p>
        </p:txBody>
      </p:sp>
      <p:sp>
        <p:nvSpPr>
          <p:cNvPr id="9" name="Text 7"/>
          <p:cNvSpPr/>
          <p:nvPr/>
        </p:nvSpPr>
        <p:spPr>
          <a:xfrm>
            <a:off x="802243" y="2448639"/>
            <a:ext cx="6223278" cy="570309"/>
          </a:xfrm>
          <a:prstGeom prst="rect">
            <a:avLst/>
          </a:prstGeom>
          <a:noFill/>
          <a:ln/>
        </p:spPr>
        <p:txBody>
          <a:bodyPr wrap="square" lIns="0" tIns="0" rIns="0" bIns="0" rtlCol="0" anchor="t"/>
          <a:lstStyle/>
          <a:p>
            <a:pPr marL="0" indent="0" algn="ctr">
              <a:lnSpc>
                <a:spcPts val="2200"/>
              </a:lnSpc>
              <a:buNone/>
            </a:pPr>
            <a:r>
              <a:rPr lang="en-US" sz="1400" dirty="0">
                <a:solidFill>
                  <a:srgbClr val="746558"/>
                </a:solidFill>
                <a:latin typeface="Gelasio" pitchFamily="34" charset="0"/>
                <a:ea typeface="Gelasio" pitchFamily="34" charset="-122"/>
                <a:cs typeface="Gelasio" pitchFamily="34" charset="-120"/>
              </a:rPr>
              <a:t>Applied IQR method across all 12 target variables to identify and remove statistical outliers from the dataset before any training.</a:t>
            </a:r>
            <a:endParaRPr lang="en-US" sz="1400" dirty="0"/>
          </a:p>
        </p:txBody>
      </p:sp>
      <p:sp>
        <p:nvSpPr>
          <p:cNvPr id="10" name="Shape 8"/>
          <p:cNvSpPr/>
          <p:nvPr/>
        </p:nvSpPr>
        <p:spPr>
          <a:xfrm>
            <a:off x="7303532" y="3731955"/>
            <a:ext cx="22860" cy="534829"/>
          </a:xfrm>
          <a:prstGeom prst="roundRect">
            <a:avLst>
              <a:gd name="adj" fmla="val 116988"/>
            </a:avLst>
          </a:prstGeom>
          <a:solidFill>
            <a:srgbClr val="D4CEC3"/>
          </a:solidFill>
          <a:ln/>
        </p:spPr>
      </p:sp>
      <p:sp>
        <p:nvSpPr>
          <p:cNvPr id="11" name="Shape 9"/>
          <p:cNvSpPr/>
          <p:nvPr/>
        </p:nvSpPr>
        <p:spPr>
          <a:xfrm>
            <a:off x="7114461" y="3531453"/>
            <a:ext cx="401122" cy="401122"/>
          </a:xfrm>
          <a:prstGeom prst="roundRect">
            <a:avLst>
              <a:gd name="adj" fmla="val 6667"/>
            </a:avLst>
          </a:prstGeom>
          <a:solidFill>
            <a:srgbClr val="EEE8DD"/>
          </a:solidFill>
          <a:ln/>
        </p:spPr>
      </p:sp>
      <p:sp>
        <p:nvSpPr>
          <p:cNvPr id="12" name="Text 10"/>
          <p:cNvSpPr/>
          <p:nvPr/>
        </p:nvSpPr>
        <p:spPr>
          <a:xfrm>
            <a:off x="7181255" y="3564850"/>
            <a:ext cx="267414" cy="334208"/>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2</a:t>
            </a:r>
            <a:endParaRPr lang="en-US" sz="2100" dirty="0"/>
          </a:p>
        </p:txBody>
      </p:sp>
      <p:sp>
        <p:nvSpPr>
          <p:cNvPr id="13" name="Text 11"/>
          <p:cNvSpPr/>
          <p:nvPr/>
        </p:nvSpPr>
        <p:spPr>
          <a:xfrm>
            <a:off x="5641300" y="4445079"/>
            <a:ext cx="3347561" cy="278606"/>
          </a:xfrm>
          <a:prstGeom prst="rect">
            <a:avLst/>
          </a:prstGeom>
          <a:noFill/>
          <a:ln/>
        </p:spPr>
        <p:txBody>
          <a:bodyPr wrap="none" lIns="0" tIns="0" rIns="0" bIns="0" rtlCol="0" anchor="t"/>
          <a:lstStyle/>
          <a:p>
            <a:pPr marL="0" indent="0" algn="ctr">
              <a:lnSpc>
                <a:spcPts val="2150"/>
              </a:lnSpc>
              <a:buNone/>
            </a:pPr>
            <a:r>
              <a:rPr lang="en-US" sz="1750" dirty="0">
                <a:solidFill>
                  <a:srgbClr val="746558"/>
                </a:solidFill>
                <a:latin typeface="Gelasio Semi Bold" pitchFamily="34" charset="0"/>
                <a:ea typeface="Gelasio Semi Bold" pitchFamily="34" charset="-122"/>
                <a:cs typeface="Gelasio Semi Bold" pitchFamily="34" charset="-120"/>
              </a:rPr>
              <a:t>Hyperparameter Optimization</a:t>
            </a:r>
            <a:endParaRPr lang="en-US" sz="1750" dirty="0"/>
          </a:p>
        </p:txBody>
      </p:sp>
      <p:sp>
        <p:nvSpPr>
          <p:cNvPr id="14" name="Text 12"/>
          <p:cNvSpPr/>
          <p:nvPr/>
        </p:nvSpPr>
        <p:spPr>
          <a:xfrm>
            <a:off x="4203502" y="4830604"/>
            <a:ext cx="6223278" cy="570309"/>
          </a:xfrm>
          <a:prstGeom prst="rect">
            <a:avLst/>
          </a:prstGeom>
          <a:noFill/>
          <a:ln/>
        </p:spPr>
        <p:txBody>
          <a:bodyPr wrap="square" lIns="0" tIns="0" rIns="0" bIns="0" rtlCol="0" anchor="t"/>
          <a:lstStyle/>
          <a:p>
            <a:pPr marL="0" indent="0" algn="ctr">
              <a:lnSpc>
                <a:spcPts val="2200"/>
              </a:lnSpc>
              <a:buNone/>
            </a:pPr>
            <a:r>
              <a:rPr lang="en-US" sz="1400" dirty="0">
                <a:solidFill>
                  <a:srgbClr val="746558"/>
                </a:solidFill>
                <a:latin typeface="Gelasio" pitchFamily="34" charset="0"/>
                <a:ea typeface="Gelasio" pitchFamily="34" charset="-122"/>
                <a:cs typeface="Gelasio" pitchFamily="34" charset="-120"/>
              </a:rPr>
              <a:t>Utilized Optuna framework to conduct automated hyperparameter search on the "cleaned" dataset for optimal architecture.</a:t>
            </a:r>
            <a:endParaRPr lang="en-US" sz="1400" dirty="0"/>
          </a:p>
        </p:txBody>
      </p:sp>
      <p:sp>
        <p:nvSpPr>
          <p:cNvPr id="15" name="Shape 13"/>
          <p:cNvSpPr/>
          <p:nvPr/>
        </p:nvSpPr>
        <p:spPr>
          <a:xfrm>
            <a:off x="10704909" y="3197245"/>
            <a:ext cx="22860" cy="534829"/>
          </a:xfrm>
          <a:prstGeom prst="roundRect">
            <a:avLst>
              <a:gd name="adj" fmla="val 116988"/>
            </a:avLst>
          </a:prstGeom>
          <a:solidFill>
            <a:srgbClr val="D4CEC3"/>
          </a:solidFill>
          <a:ln/>
        </p:spPr>
      </p:sp>
      <p:sp>
        <p:nvSpPr>
          <p:cNvPr id="16" name="Shape 14"/>
          <p:cNvSpPr/>
          <p:nvPr/>
        </p:nvSpPr>
        <p:spPr>
          <a:xfrm>
            <a:off x="10515838" y="3531453"/>
            <a:ext cx="401122" cy="401122"/>
          </a:xfrm>
          <a:prstGeom prst="roundRect">
            <a:avLst>
              <a:gd name="adj" fmla="val 6667"/>
            </a:avLst>
          </a:prstGeom>
          <a:solidFill>
            <a:srgbClr val="EEE8DD"/>
          </a:solidFill>
          <a:ln/>
        </p:spPr>
      </p:sp>
      <p:sp>
        <p:nvSpPr>
          <p:cNvPr id="17" name="Text 15"/>
          <p:cNvSpPr/>
          <p:nvPr/>
        </p:nvSpPr>
        <p:spPr>
          <a:xfrm>
            <a:off x="10582632" y="3564850"/>
            <a:ext cx="267414" cy="334208"/>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3</a:t>
            </a:r>
            <a:endParaRPr lang="en-US" sz="2100" dirty="0"/>
          </a:p>
        </p:txBody>
      </p:sp>
      <p:sp>
        <p:nvSpPr>
          <p:cNvPr id="18" name="Text 16"/>
          <p:cNvSpPr/>
          <p:nvPr/>
        </p:nvSpPr>
        <p:spPr>
          <a:xfrm>
            <a:off x="9378553" y="2063115"/>
            <a:ext cx="2675811" cy="278606"/>
          </a:xfrm>
          <a:prstGeom prst="rect">
            <a:avLst/>
          </a:prstGeom>
          <a:noFill/>
          <a:ln/>
        </p:spPr>
        <p:txBody>
          <a:bodyPr wrap="none" lIns="0" tIns="0" rIns="0" bIns="0" rtlCol="0" anchor="t"/>
          <a:lstStyle/>
          <a:p>
            <a:pPr marL="0" indent="0" algn="ctr">
              <a:lnSpc>
                <a:spcPts val="2150"/>
              </a:lnSpc>
              <a:buNone/>
            </a:pPr>
            <a:r>
              <a:rPr lang="en-US" sz="1750" dirty="0">
                <a:solidFill>
                  <a:srgbClr val="746558"/>
                </a:solidFill>
                <a:latin typeface="Gelasio Semi Bold" pitchFamily="34" charset="0"/>
                <a:ea typeface="Gelasio Semi Bold" pitchFamily="34" charset="-122"/>
                <a:cs typeface="Gelasio Semi Bold" pitchFamily="34" charset="-120"/>
              </a:rPr>
              <a:t>Performance Evaluation</a:t>
            </a:r>
            <a:endParaRPr lang="en-US" sz="1750" dirty="0"/>
          </a:p>
        </p:txBody>
      </p:sp>
      <p:sp>
        <p:nvSpPr>
          <p:cNvPr id="19" name="Text 17"/>
          <p:cNvSpPr/>
          <p:nvPr/>
        </p:nvSpPr>
        <p:spPr>
          <a:xfrm>
            <a:off x="7604760" y="2448639"/>
            <a:ext cx="6223397" cy="570309"/>
          </a:xfrm>
          <a:prstGeom prst="rect">
            <a:avLst/>
          </a:prstGeom>
          <a:noFill/>
          <a:ln/>
        </p:spPr>
        <p:txBody>
          <a:bodyPr wrap="square" lIns="0" tIns="0" rIns="0" bIns="0" rtlCol="0" anchor="t"/>
          <a:lstStyle/>
          <a:p>
            <a:pPr marL="0" indent="0" algn="ctr">
              <a:lnSpc>
                <a:spcPts val="2200"/>
              </a:lnSpc>
              <a:buNone/>
            </a:pPr>
            <a:r>
              <a:rPr lang="en-US" sz="1400" dirty="0">
                <a:solidFill>
                  <a:srgbClr val="746558"/>
                </a:solidFill>
                <a:latin typeface="Gelasio" pitchFamily="34" charset="0"/>
                <a:ea typeface="Gelasio" pitchFamily="34" charset="-122"/>
                <a:cs typeface="Gelasio" pitchFamily="34" charset="-120"/>
              </a:rPr>
              <a:t>Achieved R² of 93.3% on the outlier-removed dataset versus 97.5% on the complete dataset.</a:t>
            </a:r>
            <a:endParaRPr lang="en-US" sz="1400" dirty="0"/>
          </a:p>
        </p:txBody>
      </p:sp>
      <p:sp>
        <p:nvSpPr>
          <p:cNvPr id="20" name="Text 18"/>
          <p:cNvSpPr/>
          <p:nvPr/>
        </p:nvSpPr>
        <p:spPr>
          <a:xfrm>
            <a:off x="624007" y="5668327"/>
            <a:ext cx="2228612" cy="278606"/>
          </a:xfrm>
          <a:prstGeom prst="rect">
            <a:avLst/>
          </a:prstGeom>
          <a:noFill/>
          <a:ln/>
        </p:spPr>
        <p:txBody>
          <a:bodyPr wrap="none" lIns="0" tIns="0" rIns="0" bIns="0" rtlCol="0" anchor="t"/>
          <a:lstStyle/>
          <a:p>
            <a:pPr marL="0" indent="0" algn="l">
              <a:lnSpc>
                <a:spcPts val="2150"/>
              </a:lnSpc>
              <a:buNone/>
            </a:pPr>
            <a:r>
              <a:rPr lang="en-US" sz="1750" dirty="0">
                <a:solidFill>
                  <a:srgbClr val="484237"/>
                </a:solidFill>
                <a:latin typeface="Gelasio Semi Bold" pitchFamily="34" charset="0"/>
                <a:ea typeface="Gelasio Semi Bold" pitchFamily="34" charset="-122"/>
                <a:cs typeface="Gelasio Semi Bold" pitchFamily="34" charset="-120"/>
              </a:rPr>
              <a:t>Key Finding</a:t>
            </a:r>
            <a:endParaRPr lang="en-US" sz="1750" dirty="0"/>
          </a:p>
        </p:txBody>
      </p:sp>
      <p:sp>
        <p:nvSpPr>
          <p:cNvPr id="21" name="Text 19"/>
          <p:cNvSpPr/>
          <p:nvPr/>
        </p:nvSpPr>
        <p:spPr>
          <a:xfrm>
            <a:off x="624007" y="6214348"/>
            <a:ext cx="13382387" cy="570309"/>
          </a:xfrm>
          <a:prstGeom prst="rect">
            <a:avLst/>
          </a:prstGeom>
          <a:noFill/>
          <a:ln/>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Training on the </a:t>
            </a:r>
            <a:r>
              <a:rPr lang="en-US" sz="1400" b="1" dirty="0">
                <a:solidFill>
                  <a:srgbClr val="D3C5B6"/>
                </a:solidFill>
                <a:latin typeface="Gelasio" pitchFamily="34" charset="0"/>
                <a:ea typeface="Gelasio" pitchFamily="34" charset="-122"/>
                <a:cs typeface="Gelasio" pitchFamily="34" charset="-120"/>
              </a:rPr>
              <a:t>complete dataset</a:t>
            </a:r>
            <a:r>
              <a:rPr lang="en-US" sz="1400" dirty="0">
                <a:solidFill>
                  <a:srgbClr val="746558"/>
                </a:solidFill>
                <a:latin typeface="Gelasio" pitchFamily="34" charset="0"/>
                <a:ea typeface="Gelasio" pitchFamily="34" charset="-122"/>
                <a:cs typeface="Gelasio" pitchFamily="34" charset="-120"/>
              </a:rPr>
              <a:t> (including outliers) produced a </a:t>
            </a:r>
            <a:r>
              <a:rPr lang="en-US" sz="1400" b="1" dirty="0">
                <a:solidFill>
                  <a:srgbClr val="D3C5B6"/>
                </a:solidFill>
                <a:latin typeface="Gelasio" pitchFamily="34" charset="0"/>
                <a:ea typeface="Gelasio" pitchFamily="34" charset="-122"/>
                <a:cs typeface="Gelasio" pitchFamily="34" charset="-120"/>
              </a:rPr>
              <a:t>more robust and accurate model</a:t>
            </a:r>
            <a:r>
              <a:rPr lang="en-US" sz="1400" dirty="0">
                <a:solidFill>
                  <a:srgbClr val="746558"/>
                </a:solidFill>
                <a:latin typeface="Gelasio" pitchFamily="34" charset="0"/>
                <a:ea typeface="Gelasio" pitchFamily="34" charset="-122"/>
                <a:cs typeface="Gelasio" pitchFamily="34" charset="-120"/>
              </a:rPr>
              <a:t> than training on the "cleaned" dataset, confirming the value of retaining rare but realistic edge cases.</a:t>
            </a:r>
            <a:endParaRPr lang="en-US" sz="1400" dirty="0"/>
          </a:p>
        </p:txBody>
      </p:sp>
      <p:sp>
        <p:nvSpPr>
          <p:cNvPr id="22" name="Shape 20"/>
          <p:cNvSpPr/>
          <p:nvPr/>
        </p:nvSpPr>
        <p:spPr>
          <a:xfrm>
            <a:off x="624007" y="6985159"/>
            <a:ext cx="13382387" cy="757357"/>
          </a:xfrm>
          <a:prstGeom prst="roundRect">
            <a:avLst>
              <a:gd name="adj" fmla="val 3531"/>
            </a:avLst>
          </a:prstGeom>
          <a:solidFill>
            <a:srgbClr val="E2D9CF"/>
          </a:solidFill>
          <a:ln/>
        </p:spPr>
      </p:sp>
      <p:pic>
        <p:nvPicPr>
          <p:cNvPr id="23" name="Image 0" descr="preencoded.png"/>
          <p:cNvPicPr>
            <a:picLocks noChangeAspect="1"/>
          </p:cNvPicPr>
          <p:nvPr/>
        </p:nvPicPr>
        <p:blipFill>
          <a:blip r:embed="rId3"/>
          <a:stretch>
            <a:fillRect/>
          </a:stretch>
        </p:blipFill>
        <p:spPr>
          <a:xfrm>
            <a:off x="802243" y="7242453"/>
            <a:ext cx="222766" cy="178237"/>
          </a:xfrm>
          <a:prstGeom prst="rect">
            <a:avLst/>
          </a:prstGeom>
        </p:spPr>
      </p:pic>
      <p:sp>
        <p:nvSpPr>
          <p:cNvPr id="24" name="Text 21"/>
          <p:cNvSpPr/>
          <p:nvPr/>
        </p:nvSpPr>
        <p:spPr>
          <a:xfrm>
            <a:off x="1203246" y="7207925"/>
            <a:ext cx="12624911" cy="285155"/>
          </a:xfrm>
          <a:prstGeom prst="rect">
            <a:avLst/>
          </a:prstGeom>
          <a:noFill/>
          <a:ln/>
        </p:spPr>
        <p:txBody>
          <a:bodyPr wrap="none" lIns="0" tIns="0" rIns="0" bIns="0" rtlCol="0" anchor="t"/>
          <a:lstStyle/>
          <a:p>
            <a:pPr marL="0" indent="0" algn="l">
              <a:lnSpc>
                <a:spcPts val="2200"/>
              </a:lnSpc>
              <a:buNone/>
            </a:pPr>
            <a:r>
              <a:rPr lang="en-US" sz="1400" dirty="0">
                <a:solidFill>
                  <a:srgbClr val="000000"/>
                </a:solidFill>
                <a:latin typeface="Gelasio" pitchFamily="34" charset="0"/>
                <a:ea typeface="Gelasio" pitchFamily="34" charset="-122"/>
                <a:cs typeface="Gelasio" pitchFamily="34" charset="-120"/>
              </a:rPr>
              <a:t>Try both models in the Streamlit Dashboard to compare performance across different scenarios!</a:t>
            </a:r>
            <a:endParaRPr lang="en-US" sz="1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spTree>
      <p:nvGrpSpPr>
        <p:cNvPr id="1" name=""/>
        <p:cNvGrpSpPr/>
        <p:nvPr/>
      </p:nvGrpSpPr>
      <p:grpSpPr>
        <a:xfrm>
          <a:off x="0" y="0"/>
          <a:ext cx="0" cy="0"/>
          <a:chOff x="0" y="0"/>
          <a:chExt cx="0" cy="0"/>
        </a:xfrm>
      </p:grpSpPr>
      <p:sp>
        <p:nvSpPr>
          <p:cNvPr id="2" name="Text 0"/>
          <p:cNvSpPr/>
          <p:nvPr/>
        </p:nvSpPr>
        <p:spPr>
          <a:xfrm>
            <a:off x="744260" y="591741"/>
            <a:ext cx="13141881" cy="1328976"/>
          </a:xfrm>
          <a:prstGeom prst="rect">
            <a:avLst/>
          </a:prstGeom>
          <a:noFill/>
          <a:ln/>
        </p:spPr>
        <p:txBody>
          <a:bodyPr wrap="square" lIns="0" tIns="0" rIns="0" bIns="0" rtlCol="0" anchor="t"/>
          <a:lstStyle/>
          <a:p>
            <a:pPr marL="0" indent="0" algn="l">
              <a:lnSpc>
                <a:spcPts val="5200"/>
              </a:lnSpc>
              <a:buNone/>
            </a:pPr>
            <a:r>
              <a:rPr lang="en-US" sz="4150" dirty="0">
                <a:solidFill>
                  <a:srgbClr val="484237"/>
                </a:solidFill>
                <a:latin typeface="Gelasio Semi Bold" pitchFamily="34" charset="0"/>
                <a:ea typeface="Gelasio Semi Bold" pitchFamily="34" charset="-122"/>
                <a:cs typeface="Gelasio Semi Bold" pitchFamily="34" charset="-120"/>
              </a:rPr>
              <a:t>Automated Hyperparameter Optimization with Optuna</a:t>
            </a:r>
            <a:endParaRPr lang="en-US" sz="4150" dirty="0"/>
          </a:p>
        </p:txBody>
      </p:sp>
      <p:sp>
        <p:nvSpPr>
          <p:cNvPr id="3" name="Text 1"/>
          <p:cNvSpPr/>
          <p:nvPr/>
        </p:nvSpPr>
        <p:spPr>
          <a:xfrm>
            <a:off x="744260" y="2346008"/>
            <a:ext cx="13141881" cy="680323"/>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To achieve peak model performance, we leverage Optuna for automated hyperparameter tuning. This framework systematically searches for the optimal combination of hyperparameters, eliminating the need for tedious manual experimentation.</a:t>
            </a:r>
            <a:endParaRPr lang="en-US" sz="1650" dirty="0"/>
          </a:p>
        </p:txBody>
      </p:sp>
      <p:sp>
        <p:nvSpPr>
          <p:cNvPr id="4" name="Text 2"/>
          <p:cNvSpPr/>
          <p:nvPr/>
        </p:nvSpPr>
        <p:spPr>
          <a:xfrm>
            <a:off x="744260" y="3265527"/>
            <a:ext cx="212646" cy="265747"/>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Arial" panose="020B0604020202020204" pitchFamily="34" charset="0"/>
                <a:ea typeface="Gelasio Light" pitchFamily="34" charset="-122"/>
                <a:cs typeface="Arial" panose="020B0604020202020204" pitchFamily="34" charset="0"/>
              </a:rPr>
              <a:t>01</a:t>
            </a:r>
            <a:endParaRPr lang="en-US" sz="1650" dirty="0"/>
          </a:p>
        </p:txBody>
      </p:sp>
      <p:sp>
        <p:nvSpPr>
          <p:cNvPr id="5" name="Shape 3"/>
          <p:cNvSpPr/>
          <p:nvPr/>
        </p:nvSpPr>
        <p:spPr>
          <a:xfrm>
            <a:off x="744260" y="3604022"/>
            <a:ext cx="6464618" cy="22860"/>
          </a:xfrm>
          <a:prstGeom prst="rect">
            <a:avLst/>
          </a:prstGeom>
          <a:solidFill>
            <a:srgbClr val="D3C5B6"/>
          </a:solidFill>
          <a:ln/>
        </p:spPr>
      </p:sp>
      <p:sp>
        <p:nvSpPr>
          <p:cNvPr id="6" name="Text 4"/>
          <p:cNvSpPr/>
          <p:nvPr/>
        </p:nvSpPr>
        <p:spPr>
          <a:xfrm>
            <a:off x="744260" y="3756065"/>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Objective Function</a:t>
            </a:r>
            <a:endParaRPr lang="en-US" sz="2050" dirty="0"/>
          </a:p>
        </p:txBody>
      </p:sp>
      <p:sp>
        <p:nvSpPr>
          <p:cNvPr id="7" name="Text 5"/>
          <p:cNvSpPr/>
          <p:nvPr/>
        </p:nvSpPr>
        <p:spPr>
          <a:xfrm>
            <a:off x="744260" y="4215884"/>
            <a:ext cx="6464618" cy="680323"/>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Encapsulate the entire model build, compile, and train process within a single function that Optuna calls iteratively.</a:t>
            </a:r>
            <a:endParaRPr lang="en-US" sz="1650" dirty="0"/>
          </a:p>
        </p:txBody>
      </p:sp>
      <p:sp>
        <p:nvSpPr>
          <p:cNvPr id="8" name="Text 6"/>
          <p:cNvSpPr/>
          <p:nvPr/>
        </p:nvSpPr>
        <p:spPr>
          <a:xfrm>
            <a:off x="7421523" y="3265527"/>
            <a:ext cx="212646" cy="265747"/>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Arial" panose="020B0604020202020204" pitchFamily="34" charset="0"/>
                <a:ea typeface="Gelasio Light" pitchFamily="34" charset="-122"/>
                <a:cs typeface="Arial" panose="020B0604020202020204" pitchFamily="34" charset="0"/>
              </a:rPr>
              <a:t>02</a:t>
            </a:r>
            <a:endParaRPr lang="en-US" sz="1650" dirty="0"/>
          </a:p>
        </p:txBody>
      </p:sp>
      <p:sp>
        <p:nvSpPr>
          <p:cNvPr id="9" name="Shape 7"/>
          <p:cNvSpPr/>
          <p:nvPr/>
        </p:nvSpPr>
        <p:spPr>
          <a:xfrm>
            <a:off x="7421523" y="3604022"/>
            <a:ext cx="6464618" cy="22860"/>
          </a:xfrm>
          <a:prstGeom prst="rect">
            <a:avLst/>
          </a:prstGeom>
          <a:solidFill>
            <a:srgbClr val="D3C5B6"/>
          </a:solidFill>
          <a:ln/>
        </p:spPr>
      </p:sp>
      <p:sp>
        <p:nvSpPr>
          <p:cNvPr id="10" name="Text 8"/>
          <p:cNvSpPr/>
          <p:nvPr/>
        </p:nvSpPr>
        <p:spPr>
          <a:xfrm>
            <a:off x="7421523" y="3756065"/>
            <a:ext cx="3133368" cy="332303"/>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Search Space Definition</a:t>
            </a:r>
            <a:endParaRPr lang="en-US" sz="2050" dirty="0"/>
          </a:p>
        </p:txBody>
      </p:sp>
      <p:sp>
        <p:nvSpPr>
          <p:cNvPr id="11" name="Text 9"/>
          <p:cNvSpPr/>
          <p:nvPr/>
        </p:nvSpPr>
        <p:spPr>
          <a:xfrm>
            <a:off x="7421523" y="4215884"/>
            <a:ext cx="6464618" cy="680323"/>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Define the range or categories for each hyperparameter (e.g., learning rate, dropout rate) that Optuna will explore.</a:t>
            </a:r>
            <a:endParaRPr lang="en-US" sz="1650" dirty="0"/>
          </a:p>
        </p:txBody>
      </p:sp>
      <p:sp>
        <p:nvSpPr>
          <p:cNvPr id="12" name="Text 10"/>
          <p:cNvSpPr/>
          <p:nvPr/>
        </p:nvSpPr>
        <p:spPr>
          <a:xfrm>
            <a:off x="744260" y="5268278"/>
            <a:ext cx="212646" cy="265747"/>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Arial" panose="020B0604020202020204" pitchFamily="34" charset="0"/>
                <a:ea typeface="Gelasio Light" pitchFamily="34" charset="-122"/>
                <a:cs typeface="Arial" panose="020B0604020202020204" pitchFamily="34" charset="0"/>
              </a:rPr>
              <a:t>03</a:t>
            </a:r>
            <a:endParaRPr lang="en-US" sz="1650" dirty="0"/>
          </a:p>
        </p:txBody>
      </p:sp>
      <p:sp>
        <p:nvSpPr>
          <p:cNvPr id="13" name="Shape 11"/>
          <p:cNvSpPr/>
          <p:nvPr/>
        </p:nvSpPr>
        <p:spPr>
          <a:xfrm>
            <a:off x="744260" y="5606772"/>
            <a:ext cx="6464618" cy="22860"/>
          </a:xfrm>
          <a:prstGeom prst="rect">
            <a:avLst/>
          </a:prstGeom>
          <a:solidFill>
            <a:srgbClr val="D3C5B6"/>
          </a:solidFill>
          <a:ln/>
        </p:spPr>
      </p:sp>
      <p:sp>
        <p:nvSpPr>
          <p:cNvPr id="14" name="Text 12"/>
          <p:cNvSpPr/>
          <p:nvPr/>
        </p:nvSpPr>
        <p:spPr>
          <a:xfrm>
            <a:off x="744260" y="5758815"/>
            <a:ext cx="2889528" cy="332303"/>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Training &amp; Evaluation</a:t>
            </a:r>
            <a:endParaRPr lang="en-US" sz="2050" dirty="0"/>
          </a:p>
        </p:txBody>
      </p:sp>
      <p:sp>
        <p:nvSpPr>
          <p:cNvPr id="15" name="Text 13"/>
          <p:cNvSpPr/>
          <p:nvPr/>
        </p:nvSpPr>
        <p:spPr>
          <a:xfrm>
            <a:off x="744260" y="6218634"/>
            <a:ext cx="6464618" cy="680323"/>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Each trial trains the model with suggested parameters, returning a metric (e.g., validation loss) for optimization.</a:t>
            </a:r>
            <a:endParaRPr lang="en-US" sz="1650" dirty="0"/>
          </a:p>
        </p:txBody>
      </p:sp>
      <p:sp>
        <p:nvSpPr>
          <p:cNvPr id="16" name="Text 14"/>
          <p:cNvSpPr/>
          <p:nvPr/>
        </p:nvSpPr>
        <p:spPr>
          <a:xfrm>
            <a:off x="7421523" y="5268278"/>
            <a:ext cx="212646" cy="265747"/>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Arial" panose="020B0604020202020204" pitchFamily="34" charset="0"/>
                <a:ea typeface="Gelasio Light" pitchFamily="34" charset="-122"/>
                <a:cs typeface="Arial" panose="020B0604020202020204" pitchFamily="34" charset="0"/>
              </a:rPr>
              <a:t>04</a:t>
            </a:r>
            <a:endParaRPr lang="en-US" sz="1650" dirty="0"/>
          </a:p>
        </p:txBody>
      </p:sp>
      <p:sp>
        <p:nvSpPr>
          <p:cNvPr id="17" name="Shape 15"/>
          <p:cNvSpPr/>
          <p:nvPr/>
        </p:nvSpPr>
        <p:spPr>
          <a:xfrm>
            <a:off x="7421523" y="5606772"/>
            <a:ext cx="6464618" cy="22860"/>
          </a:xfrm>
          <a:prstGeom prst="rect">
            <a:avLst/>
          </a:prstGeom>
          <a:solidFill>
            <a:srgbClr val="D3C5B6"/>
          </a:solidFill>
          <a:ln/>
        </p:spPr>
      </p:sp>
      <p:sp>
        <p:nvSpPr>
          <p:cNvPr id="18" name="Text 16"/>
          <p:cNvSpPr/>
          <p:nvPr/>
        </p:nvSpPr>
        <p:spPr>
          <a:xfrm>
            <a:off x="7421523" y="5758815"/>
            <a:ext cx="3162419" cy="332303"/>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Intelligent Optimization</a:t>
            </a:r>
            <a:endParaRPr lang="en-US" sz="2050" dirty="0"/>
          </a:p>
        </p:txBody>
      </p:sp>
      <p:sp>
        <p:nvSpPr>
          <p:cNvPr id="19" name="Text 17"/>
          <p:cNvSpPr/>
          <p:nvPr/>
        </p:nvSpPr>
        <p:spPr>
          <a:xfrm>
            <a:off x="7421523" y="6218634"/>
            <a:ext cx="6464618" cy="680323"/>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Optuna uses smart algorithms to learn from past trials, focusing on promising regions to efficiently find the best parameters.</a:t>
            </a:r>
            <a:endParaRPr lang="en-US" sz="1650" dirty="0"/>
          </a:p>
        </p:txBody>
      </p:sp>
      <p:sp>
        <p:nvSpPr>
          <p:cNvPr id="20" name="Text 18"/>
          <p:cNvSpPr/>
          <p:nvPr/>
        </p:nvSpPr>
        <p:spPr>
          <a:xfrm>
            <a:off x="744260" y="7297579"/>
            <a:ext cx="13141881" cy="340162"/>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A sample run of this optimization process is available in a </a:t>
            </a:r>
            <a:r>
              <a:rPr lang="en-US" sz="1650" u="sng" dirty="0">
                <a:solidFill>
                  <a:srgbClr val="7F674D"/>
                </a:solidFill>
                <a:latin typeface="Gelasio" pitchFamily="34" charset="0"/>
                <a:ea typeface="Gelasio" pitchFamily="34" charset="-122"/>
                <a:cs typeface="Gelasio" pitchFamily="34" charset="-120"/>
                <a:hlinkClick r:id="rId3">
                  <a:extLst>
                    <a:ext uri="{A12FA001-AC4F-418D-AE19-62706E023703}">
                      <ahyp:hlinkClr xmlns:ahyp="http://schemas.microsoft.com/office/drawing/2018/hyperlinkcolor" val="tx"/>
                    </a:ext>
                  </a:extLst>
                </a:hlinkClick>
              </a:rPr>
              <a:t>Google Colab environment</a:t>
            </a:r>
            <a:r>
              <a:rPr lang="en-US" sz="1650" dirty="0">
                <a:solidFill>
                  <a:srgbClr val="746558"/>
                </a:solidFill>
                <a:latin typeface="Gelasio" pitchFamily="34" charset="0"/>
                <a:ea typeface="Gelasio" pitchFamily="34" charset="-122"/>
                <a:cs typeface="Gelasio" pitchFamily="34" charset="-120"/>
              </a:rPr>
              <a:t>.</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0689" y="589836"/>
            <a:ext cx="4720590" cy="536138"/>
          </a:xfrm>
          <a:prstGeom prst="rect">
            <a:avLst/>
          </a:prstGeom>
          <a:noFill/>
          <a:ln/>
        </p:spPr>
        <p:txBody>
          <a:bodyPr wrap="none" lIns="0" tIns="0" rIns="0" bIns="0" rtlCol="0" anchor="t"/>
          <a:lstStyle/>
          <a:p>
            <a:pPr marL="0" indent="0" algn="l">
              <a:lnSpc>
                <a:spcPts val="4200"/>
              </a:lnSpc>
              <a:buNone/>
            </a:pPr>
            <a:r>
              <a:rPr lang="en-US" sz="3350" dirty="0">
                <a:solidFill>
                  <a:srgbClr val="484237"/>
                </a:solidFill>
                <a:latin typeface="Gelasio Semi Bold" pitchFamily="34" charset="0"/>
                <a:ea typeface="Gelasio Semi Bold" pitchFamily="34" charset="-122"/>
                <a:cs typeface="Gelasio Semi Bold" pitchFamily="34" charset="-120"/>
              </a:rPr>
              <a:t>2. Loading the Dataset</a:t>
            </a:r>
            <a:endParaRPr lang="en-US" sz="3350" dirty="0"/>
          </a:p>
        </p:txBody>
      </p:sp>
      <p:sp>
        <p:nvSpPr>
          <p:cNvPr id="3" name="Text 1"/>
          <p:cNvSpPr/>
          <p:nvPr/>
        </p:nvSpPr>
        <p:spPr>
          <a:xfrm>
            <a:off x="750689" y="1340406"/>
            <a:ext cx="13129022" cy="677942"/>
          </a:xfrm>
          <a:prstGeom prst="rect">
            <a:avLst/>
          </a:prstGeom>
          <a:noFill/>
          <a:ln/>
        </p:spPr>
        <p:txBody>
          <a:bodyPr wrap="square" lIns="0" tIns="0" rIns="0" bIns="0" rtlCol="0" anchor="t"/>
          <a:lstStyle/>
          <a:p>
            <a:pPr marL="0" indent="0" algn="l">
              <a:lnSpc>
                <a:spcPts val="2600"/>
              </a:lnSpc>
              <a:buNone/>
            </a:pPr>
            <a:r>
              <a:rPr lang="en-US" sz="2100" dirty="0">
                <a:solidFill>
                  <a:srgbClr val="484237"/>
                </a:solidFill>
                <a:latin typeface="Gelasio Semi Bold" pitchFamily="34" charset="0"/>
                <a:ea typeface="Gelasio Semi Bold" pitchFamily="34" charset="-122"/>
                <a:cs typeface="Gelasio Semi Bold" pitchFamily="34" charset="-120"/>
              </a:rPr>
              <a:t>The brief tabular data from </a:t>
            </a:r>
            <a:r>
              <a:rPr lang="en-US" sz="2100" dirty="0">
                <a:solidFill>
                  <a:srgbClr val="746558"/>
                </a:solidFill>
                <a:highlight>
                  <a:srgbClr val="ECE9E3"/>
                </a:highlight>
                <a:latin typeface="Consolas" pitchFamily="34" charset="0"/>
                <a:ea typeface="Consolas" pitchFamily="34" charset="-122"/>
                <a:cs typeface="Consolas" pitchFamily="34" charset="-120"/>
              </a:rPr>
              <a:t>data.xlsx</a:t>
            </a:r>
            <a:r>
              <a:rPr lang="en-US" sz="2100" dirty="0">
                <a:solidFill>
                  <a:srgbClr val="484237"/>
                </a:solidFill>
                <a:latin typeface="Gelasio Semi Bold" pitchFamily="34" charset="0"/>
                <a:ea typeface="Gelasio Semi Bold" pitchFamily="34" charset="-122"/>
                <a:cs typeface="Gelasio Semi Bold" pitchFamily="34" charset="-120"/>
              </a:rPr>
              <a:t> is loaded into a pandas DataFrame named </a:t>
            </a:r>
            <a:r>
              <a:rPr lang="en-US" sz="2100" dirty="0">
                <a:solidFill>
                  <a:srgbClr val="746558"/>
                </a:solidFill>
                <a:highlight>
                  <a:srgbClr val="ECE9E3"/>
                </a:highlight>
                <a:latin typeface="Consolas" pitchFamily="34" charset="0"/>
                <a:ea typeface="Consolas" pitchFamily="34" charset="-122"/>
                <a:cs typeface="Consolas" pitchFamily="34" charset="-120"/>
              </a:rPr>
              <a:t>data</a:t>
            </a:r>
            <a:r>
              <a:rPr lang="en-US" sz="2100" dirty="0">
                <a:solidFill>
                  <a:srgbClr val="484237"/>
                </a:solidFill>
                <a:latin typeface="Gelasio Semi Bold" pitchFamily="34" charset="0"/>
                <a:ea typeface="Gelasio Semi Bold" pitchFamily="34" charset="-122"/>
                <a:cs typeface="Gelasio Semi Bold" pitchFamily="34" charset="-120"/>
              </a:rPr>
              <a:t>. This provides a structured view of our production metrics.</a:t>
            </a:r>
            <a:endParaRPr lang="en-US" sz="2100" dirty="0"/>
          </a:p>
        </p:txBody>
      </p:sp>
      <p:sp>
        <p:nvSpPr>
          <p:cNvPr id="4" name="Shape 2"/>
          <p:cNvSpPr/>
          <p:nvPr/>
        </p:nvSpPr>
        <p:spPr>
          <a:xfrm>
            <a:off x="750689" y="2340054"/>
            <a:ext cx="13129022" cy="1008221"/>
          </a:xfrm>
          <a:prstGeom prst="roundRect">
            <a:avLst>
              <a:gd name="adj" fmla="val 3191"/>
            </a:avLst>
          </a:prstGeom>
          <a:solidFill>
            <a:srgbClr val="ECE9E3"/>
          </a:solidFill>
          <a:ln/>
        </p:spPr>
      </p:sp>
      <p:sp>
        <p:nvSpPr>
          <p:cNvPr id="5" name="Shape 3"/>
          <p:cNvSpPr/>
          <p:nvPr/>
        </p:nvSpPr>
        <p:spPr>
          <a:xfrm>
            <a:off x="739973" y="2340054"/>
            <a:ext cx="13150453" cy="1008221"/>
          </a:xfrm>
          <a:prstGeom prst="roundRect">
            <a:avLst>
              <a:gd name="adj" fmla="val 3191"/>
            </a:avLst>
          </a:prstGeom>
          <a:solidFill>
            <a:srgbClr val="ECE9E3"/>
          </a:solidFill>
          <a:ln/>
        </p:spPr>
      </p:sp>
      <p:sp>
        <p:nvSpPr>
          <p:cNvPr id="6" name="Text 4"/>
          <p:cNvSpPr/>
          <p:nvPr/>
        </p:nvSpPr>
        <p:spPr>
          <a:xfrm>
            <a:off x="954405" y="2500908"/>
            <a:ext cx="12721590" cy="686514"/>
          </a:xfrm>
          <a:prstGeom prst="rect">
            <a:avLst/>
          </a:prstGeom>
          <a:noFill/>
          <a:ln/>
        </p:spPr>
        <p:txBody>
          <a:bodyPr wrap="square" lIns="0" tIns="0" rIns="0" bIns="0" rtlCol="0" anchor="t"/>
          <a:lstStyle/>
          <a:p>
            <a:pPr marL="0" indent="0" algn="l">
              <a:lnSpc>
                <a:spcPts val="2700"/>
              </a:lnSpc>
              <a:buNone/>
            </a:pPr>
            <a:r>
              <a:rPr lang="en-US" sz="1650" dirty="0">
                <a:solidFill>
                  <a:srgbClr val="746558"/>
                </a:solidFill>
                <a:highlight>
                  <a:srgbClr val="ECE9E3"/>
                </a:highlight>
                <a:latin typeface="Consolas" pitchFamily="34" charset="0"/>
                <a:ea typeface="Consolas" pitchFamily="34" charset="-122"/>
                <a:cs typeface="Consolas" pitchFamily="34" charset="-120"/>
              </a:rPr>
              <a:t>data = pd.read_excel('./assets/data.xlsx')data.head()</a:t>
            </a:r>
            <a:endParaRPr lang="en-US" sz="1650" dirty="0"/>
          </a:p>
        </p:txBody>
      </p:sp>
      <p:sp>
        <p:nvSpPr>
          <p:cNvPr id="7" name="Shape 5"/>
          <p:cNvSpPr/>
          <p:nvPr/>
        </p:nvSpPr>
        <p:spPr>
          <a:xfrm>
            <a:off x="750689" y="3589496"/>
            <a:ext cx="13129022" cy="4053959"/>
          </a:xfrm>
          <a:prstGeom prst="roundRect">
            <a:avLst>
              <a:gd name="adj" fmla="val 794"/>
            </a:avLst>
          </a:prstGeom>
          <a:noFill/>
          <a:ln w="7620">
            <a:solidFill>
              <a:srgbClr val="000000">
                <a:alpha val="8000"/>
              </a:srgbClr>
            </a:solidFill>
            <a:prstDash val="solid"/>
          </a:ln>
        </p:spPr>
      </p:sp>
      <p:sp>
        <p:nvSpPr>
          <p:cNvPr id="8" name="Shape 6"/>
          <p:cNvSpPr/>
          <p:nvPr/>
        </p:nvSpPr>
        <p:spPr>
          <a:xfrm>
            <a:off x="758309" y="3597116"/>
            <a:ext cx="13113782" cy="959168"/>
          </a:xfrm>
          <a:prstGeom prst="rect">
            <a:avLst/>
          </a:prstGeom>
          <a:solidFill>
            <a:srgbClr val="FFFFFF">
              <a:alpha val="4000"/>
            </a:srgbClr>
          </a:solidFill>
          <a:ln/>
        </p:spPr>
      </p:sp>
      <p:sp>
        <p:nvSpPr>
          <p:cNvPr id="9" name="Text 7"/>
          <p:cNvSpPr/>
          <p:nvPr/>
        </p:nvSpPr>
        <p:spPr>
          <a:xfrm>
            <a:off x="972979" y="3733443"/>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sample number</a:t>
            </a:r>
            <a:endParaRPr lang="en-US" sz="1650" dirty="0"/>
          </a:p>
        </p:txBody>
      </p:sp>
      <p:sp>
        <p:nvSpPr>
          <p:cNvPr id="10" name="Text 8"/>
          <p:cNvSpPr/>
          <p:nvPr/>
        </p:nvSpPr>
        <p:spPr>
          <a:xfrm>
            <a:off x="3599497" y="3733443"/>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Month (2026)</a:t>
            </a:r>
            <a:endParaRPr lang="en-US" sz="1650" dirty="0"/>
          </a:p>
        </p:txBody>
      </p:sp>
      <p:sp>
        <p:nvSpPr>
          <p:cNvPr id="11" name="Text 9"/>
          <p:cNvSpPr/>
          <p:nvPr/>
        </p:nvSpPr>
        <p:spPr>
          <a:xfrm>
            <a:off x="6222206" y="3733443"/>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Initial Sw</a:t>
            </a:r>
            <a:endParaRPr lang="en-US" sz="1650" dirty="0"/>
          </a:p>
        </p:txBody>
      </p:sp>
      <p:sp>
        <p:nvSpPr>
          <p:cNvPr id="12" name="Text 10"/>
          <p:cNvSpPr/>
          <p:nvPr/>
        </p:nvSpPr>
        <p:spPr>
          <a:xfrm>
            <a:off x="8844915" y="3733443"/>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Oil Rate (m3/day)</a:t>
            </a:r>
            <a:endParaRPr lang="en-US" sz="1650" dirty="0"/>
          </a:p>
        </p:txBody>
      </p:sp>
      <p:sp>
        <p:nvSpPr>
          <p:cNvPr id="13" name="Text 11"/>
          <p:cNvSpPr/>
          <p:nvPr/>
        </p:nvSpPr>
        <p:spPr>
          <a:xfrm>
            <a:off x="11467624" y="3733443"/>
            <a:ext cx="2190036" cy="686514"/>
          </a:xfrm>
          <a:prstGeom prst="rect">
            <a:avLst/>
          </a:prstGeom>
          <a:noFill/>
          <a:ln/>
        </p:spPr>
        <p:txBody>
          <a:bodyPr wrap="squar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Cumulative Oil (M m3)</a:t>
            </a:r>
            <a:endParaRPr lang="en-US" sz="1650" dirty="0"/>
          </a:p>
        </p:txBody>
      </p:sp>
      <p:sp>
        <p:nvSpPr>
          <p:cNvPr id="14" name="Shape 12"/>
          <p:cNvSpPr/>
          <p:nvPr/>
        </p:nvSpPr>
        <p:spPr>
          <a:xfrm>
            <a:off x="758309" y="4556284"/>
            <a:ext cx="13113782" cy="615910"/>
          </a:xfrm>
          <a:prstGeom prst="rect">
            <a:avLst/>
          </a:prstGeom>
          <a:solidFill>
            <a:srgbClr val="000000">
              <a:alpha val="4000"/>
            </a:srgbClr>
          </a:solidFill>
          <a:ln/>
        </p:spPr>
      </p:sp>
      <p:sp>
        <p:nvSpPr>
          <p:cNvPr id="15" name="Text 13"/>
          <p:cNvSpPr/>
          <p:nvPr/>
        </p:nvSpPr>
        <p:spPr>
          <a:xfrm>
            <a:off x="972979" y="4692610"/>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1</a:t>
            </a:r>
            <a:endParaRPr lang="en-US" sz="1650" dirty="0"/>
          </a:p>
        </p:txBody>
      </p:sp>
      <p:sp>
        <p:nvSpPr>
          <p:cNvPr id="16" name="Text 14"/>
          <p:cNvSpPr/>
          <p:nvPr/>
        </p:nvSpPr>
        <p:spPr>
          <a:xfrm>
            <a:off x="3599497" y="4692610"/>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1</a:t>
            </a:r>
            <a:endParaRPr lang="en-US" sz="1650" dirty="0"/>
          </a:p>
        </p:txBody>
      </p:sp>
      <p:sp>
        <p:nvSpPr>
          <p:cNvPr id="17" name="Text 15"/>
          <p:cNvSpPr/>
          <p:nvPr/>
        </p:nvSpPr>
        <p:spPr>
          <a:xfrm>
            <a:off x="6222206" y="4692610"/>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0.25</a:t>
            </a:r>
            <a:endParaRPr lang="en-US" sz="1650" dirty="0"/>
          </a:p>
        </p:txBody>
      </p:sp>
      <p:sp>
        <p:nvSpPr>
          <p:cNvPr id="18" name="Text 16"/>
          <p:cNvSpPr/>
          <p:nvPr/>
        </p:nvSpPr>
        <p:spPr>
          <a:xfrm>
            <a:off x="8844915" y="4692610"/>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980.04</a:t>
            </a:r>
            <a:endParaRPr lang="en-US" sz="1650" dirty="0"/>
          </a:p>
        </p:txBody>
      </p:sp>
      <p:sp>
        <p:nvSpPr>
          <p:cNvPr id="19" name="Text 17"/>
          <p:cNvSpPr/>
          <p:nvPr/>
        </p:nvSpPr>
        <p:spPr>
          <a:xfrm>
            <a:off x="11467624" y="4692610"/>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0.000681</a:t>
            </a:r>
            <a:endParaRPr lang="en-US" sz="1650" dirty="0"/>
          </a:p>
        </p:txBody>
      </p:sp>
      <p:sp>
        <p:nvSpPr>
          <p:cNvPr id="20" name="Shape 18"/>
          <p:cNvSpPr/>
          <p:nvPr/>
        </p:nvSpPr>
        <p:spPr>
          <a:xfrm>
            <a:off x="758309" y="5172194"/>
            <a:ext cx="13113782" cy="615910"/>
          </a:xfrm>
          <a:prstGeom prst="rect">
            <a:avLst/>
          </a:prstGeom>
          <a:solidFill>
            <a:srgbClr val="FFFFFF">
              <a:alpha val="4000"/>
            </a:srgbClr>
          </a:solidFill>
          <a:ln/>
        </p:spPr>
      </p:sp>
      <p:sp>
        <p:nvSpPr>
          <p:cNvPr id="21" name="Text 19"/>
          <p:cNvSpPr/>
          <p:nvPr/>
        </p:nvSpPr>
        <p:spPr>
          <a:xfrm>
            <a:off x="972979" y="5308521"/>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1</a:t>
            </a:r>
            <a:endParaRPr lang="en-US" sz="1650" dirty="0"/>
          </a:p>
        </p:txBody>
      </p:sp>
      <p:sp>
        <p:nvSpPr>
          <p:cNvPr id="22" name="Text 20"/>
          <p:cNvSpPr/>
          <p:nvPr/>
        </p:nvSpPr>
        <p:spPr>
          <a:xfrm>
            <a:off x="3599497" y="5308521"/>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3</a:t>
            </a:r>
            <a:endParaRPr lang="en-US" sz="1650" dirty="0"/>
          </a:p>
        </p:txBody>
      </p:sp>
      <p:sp>
        <p:nvSpPr>
          <p:cNvPr id="23" name="Text 21"/>
          <p:cNvSpPr/>
          <p:nvPr/>
        </p:nvSpPr>
        <p:spPr>
          <a:xfrm>
            <a:off x="6222206" y="5308521"/>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0.25</a:t>
            </a:r>
            <a:endParaRPr lang="en-US" sz="1650" dirty="0"/>
          </a:p>
        </p:txBody>
      </p:sp>
      <p:sp>
        <p:nvSpPr>
          <p:cNvPr id="24" name="Text 22"/>
          <p:cNvSpPr/>
          <p:nvPr/>
        </p:nvSpPr>
        <p:spPr>
          <a:xfrm>
            <a:off x="8844915" y="5308521"/>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410.07</a:t>
            </a:r>
            <a:endParaRPr lang="en-US" sz="1650" dirty="0"/>
          </a:p>
        </p:txBody>
      </p:sp>
      <p:sp>
        <p:nvSpPr>
          <p:cNvPr id="25" name="Text 23"/>
          <p:cNvSpPr/>
          <p:nvPr/>
        </p:nvSpPr>
        <p:spPr>
          <a:xfrm>
            <a:off x="11467624" y="5308521"/>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25.471000</a:t>
            </a:r>
            <a:endParaRPr lang="en-US" sz="1650" dirty="0"/>
          </a:p>
        </p:txBody>
      </p:sp>
      <p:sp>
        <p:nvSpPr>
          <p:cNvPr id="26" name="Shape 24"/>
          <p:cNvSpPr/>
          <p:nvPr/>
        </p:nvSpPr>
        <p:spPr>
          <a:xfrm>
            <a:off x="758309" y="5788104"/>
            <a:ext cx="13113782" cy="615910"/>
          </a:xfrm>
          <a:prstGeom prst="rect">
            <a:avLst/>
          </a:prstGeom>
          <a:solidFill>
            <a:srgbClr val="000000">
              <a:alpha val="4000"/>
            </a:srgbClr>
          </a:solidFill>
          <a:ln/>
        </p:spPr>
      </p:sp>
      <p:sp>
        <p:nvSpPr>
          <p:cNvPr id="27" name="Text 25"/>
          <p:cNvSpPr/>
          <p:nvPr/>
        </p:nvSpPr>
        <p:spPr>
          <a:xfrm>
            <a:off x="972979" y="5924431"/>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1</a:t>
            </a:r>
            <a:endParaRPr lang="en-US" sz="1650" dirty="0"/>
          </a:p>
        </p:txBody>
      </p:sp>
      <p:sp>
        <p:nvSpPr>
          <p:cNvPr id="28" name="Text 26"/>
          <p:cNvSpPr/>
          <p:nvPr/>
        </p:nvSpPr>
        <p:spPr>
          <a:xfrm>
            <a:off x="3599497" y="5924431"/>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5</a:t>
            </a:r>
            <a:endParaRPr lang="en-US" sz="1650" dirty="0"/>
          </a:p>
        </p:txBody>
      </p:sp>
      <p:sp>
        <p:nvSpPr>
          <p:cNvPr id="29" name="Text 27"/>
          <p:cNvSpPr/>
          <p:nvPr/>
        </p:nvSpPr>
        <p:spPr>
          <a:xfrm>
            <a:off x="6222206" y="5924431"/>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0.25</a:t>
            </a:r>
            <a:endParaRPr lang="en-US" sz="1650" dirty="0"/>
          </a:p>
        </p:txBody>
      </p:sp>
      <p:sp>
        <p:nvSpPr>
          <p:cNvPr id="30" name="Text 28"/>
          <p:cNvSpPr/>
          <p:nvPr/>
        </p:nvSpPr>
        <p:spPr>
          <a:xfrm>
            <a:off x="8844915" y="5924431"/>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397.78</a:t>
            </a:r>
            <a:endParaRPr lang="en-US" sz="1650" dirty="0"/>
          </a:p>
        </p:txBody>
      </p:sp>
      <p:sp>
        <p:nvSpPr>
          <p:cNvPr id="31" name="Text 29"/>
          <p:cNvSpPr/>
          <p:nvPr/>
        </p:nvSpPr>
        <p:spPr>
          <a:xfrm>
            <a:off x="11467624" y="5924431"/>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49.735000</a:t>
            </a:r>
            <a:endParaRPr lang="en-US" sz="1650" dirty="0"/>
          </a:p>
        </p:txBody>
      </p:sp>
      <p:sp>
        <p:nvSpPr>
          <p:cNvPr id="32" name="Shape 30"/>
          <p:cNvSpPr/>
          <p:nvPr/>
        </p:nvSpPr>
        <p:spPr>
          <a:xfrm>
            <a:off x="758309" y="6404015"/>
            <a:ext cx="13113782" cy="615910"/>
          </a:xfrm>
          <a:prstGeom prst="rect">
            <a:avLst/>
          </a:prstGeom>
          <a:solidFill>
            <a:srgbClr val="FFFFFF">
              <a:alpha val="4000"/>
            </a:srgbClr>
          </a:solidFill>
          <a:ln/>
        </p:spPr>
      </p:sp>
      <p:sp>
        <p:nvSpPr>
          <p:cNvPr id="33" name="Text 31"/>
          <p:cNvSpPr/>
          <p:nvPr/>
        </p:nvSpPr>
        <p:spPr>
          <a:xfrm>
            <a:off x="972979" y="6540341"/>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1</a:t>
            </a:r>
            <a:endParaRPr lang="en-US" sz="1650" dirty="0"/>
          </a:p>
        </p:txBody>
      </p:sp>
      <p:sp>
        <p:nvSpPr>
          <p:cNvPr id="34" name="Text 32"/>
          <p:cNvSpPr/>
          <p:nvPr/>
        </p:nvSpPr>
        <p:spPr>
          <a:xfrm>
            <a:off x="3599497" y="6540341"/>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7</a:t>
            </a:r>
            <a:endParaRPr lang="en-US" sz="1650" dirty="0"/>
          </a:p>
        </p:txBody>
      </p:sp>
      <p:sp>
        <p:nvSpPr>
          <p:cNvPr id="35" name="Text 33"/>
          <p:cNvSpPr/>
          <p:nvPr/>
        </p:nvSpPr>
        <p:spPr>
          <a:xfrm>
            <a:off x="6222206" y="6540341"/>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0.25</a:t>
            </a:r>
            <a:endParaRPr lang="en-US" sz="1650" dirty="0"/>
          </a:p>
        </p:txBody>
      </p:sp>
      <p:sp>
        <p:nvSpPr>
          <p:cNvPr id="36" name="Text 34"/>
          <p:cNvSpPr/>
          <p:nvPr/>
        </p:nvSpPr>
        <p:spPr>
          <a:xfrm>
            <a:off x="8844915" y="6540341"/>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388.08</a:t>
            </a:r>
            <a:endParaRPr lang="en-US" sz="1650" dirty="0"/>
          </a:p>
        </p:txBody>
      </p:sp>
      <p:sp>
        <p:nvSpPr>
          <p:cNvPr id="37" name="Text 35"/>
          <p:cNvSpPr/>
          <p:nvPr/>
        </p:nvSpPr>
        <p:spPr>
          <a:xfrm>
            <a:off x="11467624" y="6540341"/>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73.408000</a:t>
            </a:r>
            <a:endParaRPr lang="en-US" sz="1650" dirty="0"/>
          </a:p>
        </p:txBody>
      </p:sp>
      <p:sp>
        <p:nvSpPr>
          <p:cNvPr id="38" name="Shape 36"/>
          <p:cNvSpPr/>
          <p:nvPr/>
        </p:nvSpPr>
        <p:spPr>
          <a:xfrm>
            <a:off x="758309" y="7019925"/>
            <a:ext cx="13113782" cy="615910"/>
          </a:xfrm>
          <a:prstGeom prst="rect">
            <a:avLst/>
          </a:prstGeom>
          <a:solidFill>
            <a:srgbClr val="000000">
              <a:alpha val="4000"/>
            </a:srgbClr>
          </a:solidFill>
          <a:ln/>
        </p:spPr>
      </p:sp>
      <p:sp>
        <p:nvSpPr>
          <p:cNvPr id="39" name="Text 37"/>
          <p:cNvSpPr/>
          <p:nvPr/>
        </p:nvSpPr>
        <p:spPr>
          <a:xfrm>
            <a:off x="972979" y="7156252"/>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1</a:t>
            </a:r>
            <a:endParaRPr lang="en-US" sz="1650" dirty="0"/>
          </a:p>
        </p:txBody>
      </p:sp>
      <p:sp>
        <p:nvSpPr>
          <p:cNvPr id="40" name="Text 38"/>
          <p:cNvSpPr/>
          <p:nvPr/>
        </p:nvSpPr>
        <p:spPr>
          <a:xfrm>
            <a:off x="3599497" y="7156252"/>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9</a:t>
            </a:r>
            <a:endParaRPr lang="en-US" sz="1650" dirty="0"/>
          </a:p>
        </p:txBody>
      </p:sp>
      <p:sp>
        <p:nvSpPr>
          <p:cNvPr id="41" name="Text 39"/>
          <p:cNvSpPr/>
          <p:nvPr/>
        </p:nvSpPr>
        <p:spPr>
          <a:xfrm>
            <a:off x="6222206" y="7156252"/>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0.25</a:t>
            </a:r>
            <a:endParaRPr lang="en-US" sz="1650" dirty="0"/>
          </a:p>
        </p:txBody>
      </p:sp>
      <p:sp>
        <p:nvSpPr>
          <p:cNvPr id="42" name="Text 40"/>
          <p:cNvSpPr/>
          <p:nvPr/>
        </p:nvSpPr>
        <p:spPr>
          <a:xfrm>
            <a:off x="8844915" y="7156252"/>
            <a:ext cx="218622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379.36</a:t>
            </a:r>
            <a:endParaRPr lang="en-US" sz="1650" dirty="0"/>
          </a:p>
        </p:txBody>
      </p:sp>
      <p:sp>
        <p:nvSpPr>
          <p:cNvPr id="43" name="Text 41"/>
          <p:cNvSpPr/>
          <p:nvPr/>
        </p:nvSpPr>
        <p:spPr>
          <a:xfrm>
            <a:off x="11467624" y="7156252"/>
            <a:ext cx="2190036" cy="343257"/>
          </a:xfrm>
          <a:prstGeom prst="rect">
            <a:avLst/>
          </a:prstGeom>
          <a:noFill/>
          <a:ln/>
        </p:spPr>
        <p:txBody>
          <a:bodyPr wrap="none" lIns="0" tIns="0" rIns="0" bIns="0" rtlCol="0" anchor="t"/>
          <a:lstStyle/>
          <a:p>
            <a:pPr marL="0" indent="0" algn="l">
              <a:lnSpc>
                <a:spcPts val="2700"/>
              </a:lnSpc>
              <a:buNone/>
            </a:pPr>
            <a:r>
              <a:rPr lang="en-US" sz="1650" dirty="0">
                <a:solidFill>
                  <a:srgbClr val="746558"/>
                </a:solidFill>
                <a:latin typeface="Gelasio" pitchFamily="34" charset="0"/>
                <a:ea typeface="Gelasio" pitchFamily="34" charset="-122"/>
                <a:cs typeface="Gelasio" pitchFamily="34" charset="-120"/>
              </a:rPr>
              <a:t>96.928000</a:t>
            </a:r>
            <a:endParaRPr lang="en-US" sz="165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spTree>
      <p:nvGrpSpPr>
        <p:cNvPr id="1" name=""/>
        <p:cNvGrpSpPr/>
        <p:nvPr/>
      </p:nvGrpSpPr>
      <p:grpSpPr>
        <a:xfrm>
          <a:off x="0" y="0"/>
          <a:ext cx="0" cy="0"/>
          <a:chOff x="0" y="0"/>
          <a:chExt cx="0" cy="0"/>
        </a:xfrm>
      </p:grpSpPr>
      <p:sp>
        <p:nvSpPr>
          <p:cNvPr id="2" name="Text 0"/>
          <p:cNvSpPr/>
          <p:nvPr/>
        </p:nvSpPr>
        <p:spPr>
          <a:xfrm>
            <a:off x="562094" y="441603"/>
            <a:ext cx="6426041" cy="501968"/>
          </a:xfrm>
          <a:prstGeom prst="rect">
            <a:avLst/>
          </a:prstGeom>
          <a:noFill/>
          <a:ln/>
        </p:spPr>
        <p:txBody>
          <a:bodyPr wrap="none" lIns="0" tIns="0" rIns="0" bIns="0" rtlCol="0" anchor="t"/>
          <a:lstStyle/>
          <a:p>
            <a:pPr marL="0" indent="0" algn="l">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Optuna Implementation Snippet</a:t>
            </a:r>
            <a:endParaRPr lang="en-US" sz="3150" dirty="0"/>
          </a:p>
        </p:txBody>
      </p:sp>
      <p:sp>
        <p:nvSpPr>
          <p:cNvPr id="3" name="Text 1"/>
          <p:cNvSpPr/>
          <p:nvPr/>
        </p:nvSpPr>
        <p:spPr>
          <a:xfrm>
            <a:off x="562094" y="1264801"/>
            <a:ext cx="13506212" cy="256937"/>
          </a:xfrm>
          <a:prstGeom prst="rect">
            <a:avLst/>
          </a:prstGeom>
          <a:noFill/>
          <a:ln/>
        </p:spPr>
        <p:txBody>
          <a:bodyPr wrap="none" lIns="0" tIns="0" rIns="0" bIns="0" rtlCol="0" anchor="t"/>
          <a:lstStyle/>
          <a:p>
            <a:pPr marL="0" indent="0" algn="l">
              <a:lnSpc>
                <a:spcPts val="2000"/>
              </a:lnSpc>
              <a:buNone/>
            </a:pPr>
            <a:r>
              <a:rPr lang="en-US" sz="1250" dirty="0">
                <a:solidFill>
                  <a:srgbClr val="746558"/>
                </a:solidFill>
                <a:latin typeface="Gelasio" pitchFamily="34" charset="0"/>
                <a:ea typeface="Gelasio" pitchFamily="34" charset="-122"/>
                <a:cs typeface="Gelasio" pitchFamily="34" charset="-120"/>
              </a:rPr>
              <a:t>This code illustrates how Optuna defines the hyperparameter search space and sets up the CNN model for optimization.</a:t>
            </a:r>
            <a:endParaRPr lang="en-US" sz="1250" dirty="0"/>
          </a:p>
        </p:txBody>
      </p:sp>
      <p:sp>
        <p:nvSpPr>
          <p:cNvPr id="4" name="Shape 2"/>
          <p:cNvSpPr/>
          <p:nvPr/>
        </p:nvSpPr>
        <p:spPr>
          <a:xfrm>
            <a:off x="562094" y="1702356"/>
            <a:ext cx="13506212" cy="5636419"/>
          </a:xfrm>
          <a:prstGeom prst="roundRect">
            <a:avLst>
              <a:gd name="adj" fmla="val 427"/>
            </a:avLst>
          </a:prstGeom>
          <a:solidFill>
            <a:srgbClr val="ECE9E3"/>
          </a:solidFill>
          <a:ln/>
        </p:spPr>
      </p:sp>
      <p:sp>
        <p:nvSpPr>
          <p:cNvPr id="5" name="Shape 3"/>
          <p:cNvSpPr/>
          <p:nvPr/>
        </p:nvSpPr>
        <p:spPr>
          <a:xfrm>
            <a:off x="554117" y="1702356"/>
            <a:ext cx="13522166" cy="5636419"/>
          </a:xfrm>
          <a:prstGeom prst="roundRect">
            <a:avLst>
              <a:gd name="adj" fmla="val 427"/>
            </a:avLst>
          </a:prstGeom>
          <a:solidFill>
            <a:srgbClr val="ECE9E3"/>
          </a:solidFill>
          <a:ln/>
        </p:spPr>
      </p:sp>
      <p:sp>
        <p:nvSpPr>
          <p:cNvPr id="6" name="Text 4"/>
          <p:cNvSpPr/>
          <p:nvPr/>
        </p:nvSpPr>
        <p:spPr>
          <a:xfrm>
            <a:off x="714732" y="1822728"/>
            <a:ext cx="13200936" cy="5395674"/>
          </a:xfrm>
          <a:prstGeom prst="rect">
            <a:avLst/>
          </a:prstGeom>
          <a:noFill/>
          <a:ln/>
        </p:spPr>
        <p:txBody>
          <a:bodyPr wrap="square" lIns="0" tIns="0" rIns="0" bIns="0" rtlCol="0" anchor="t"/>
          <a:lstStyle/>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def objective(trial):</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filters_c1 = trial.suggest_categorical('filters_c1', [32, 50, 64])</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dropout_rate = trial.suggest_float('dropout_rate', 0.15, 0.4)</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learning_rate = trial.suggest_float('learning_rate', 1e-4, 1e-2, log=True)</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optimizer_name = trial.suggest_categorical('optimizer', ['Adam', 'RMSprop', '</a:t>
            </a:r>
            <a:r>
              <a:rPr lang="en-US" sz="1250" dirty="0" err="1">
                <a:solidFill>
                  <a:srgbClr val="746558"/>
                </a:solidFill>
                <a:highlight>
                  <a:srgbClr val="ECE9E3"/>
                </a:highlight>
                <a:latin typeface="Consolas" pitchFamily="34" charset="0"/>
                <a:ea typeface="Consolas" pitchFamily="34" charset="-122"/>
                <a:cs typeface="Consolas" pitchFamily="34" charset="-120"/>
              </a:rPr>
              <a:t>Nadam</a:t>
            </a:r>
            <a:r>
              <a:rPr lang="en-US" sz="1250" dirty="0">
                <a:solidFill>
                  <a:srgbClr val="746558"/>
                </a:solidFill>
                <a:highlight>
                  <a:srgbClr val="ECE9E3"/>
                </a:highlight>
                <a:latin typeface="Consolas" pitchFamily="34" charset="0"/>
                <a:ea typeface="Consolas" pitchFamily="34" charset="-122"/>
                <a:cs typeface="Consolas" pitchFamily="34" charset="-120"/>
              </a:rPr>
              <a:t>’])</a:t>
            </a:r>
          </a:p>
          <a:p>
            <a:pPr marL="0" indent="0" algn="l">
              <a:lnSpc>
                <a:spcPts val="2000"/>
              </a:lnSpc>
              <a:buNone/>
            </a:pPr>
            <a:endParaRPr lang="en-US" sz="1250" dirty="0">
              <a:solidFill>
                <a:srgbClr val="746558"/>
              </a:solidFill>
              <a:highlight>
                <a:srgbClr val="ECE9E3"/>
              </a:highlight>
              <a:latin typeface="Consolas" pitchFamily="34" charset="0"/>
              <a:ea typeface="Consolas" pitchFamily="34" charset="-122"/>
              <a:cs typeface="Consolas" pitchFamily="34" charset="-120"/>
            </a:endParaRP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 Model architecture definition using suggested hyperparameters</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image_input = Input(shape=(64, 64, 2), name='</a:t>
            </a:r>
            <a:r>
              <a:rPr lang="en-US" sz="1250" dirty="0" err="1">
                <a:solidFill>
                  <a:srgbClr val="746558"/>
                </a:solidFill>
                <a:highlight>
                  <a:srgbClr val="ECE9E3"/>
                </a:highlight>
                <a:latin typeface="Consolas" pitchFamily="34" charset="0"/>
                <a:ea typeface="Consolas" pitchFamily="34" charset="-122"/>
                <a:cs typeface="Consolas" pitchFamily="34" charset="-120"/>
              </a:rPr>
              <a:t>image_input</a:t>
            </a:r>
            <a:r>
              <a:rPr lang="en-US" sz="1250" dirty="0">
                <a:solidFill>
                  <a:srgbClr val="746558"/>
                </a:solidFill>
                <a:highlight>
                  <a:srgbClr val="ECE9E3"/>
                </a:highlight>
                <a:latin typeface="Consolas" pitchFamily="34" charset="0"/>
                <a:ea typeface="Consolas" pitchFamily="34" charset="-122"/>
                <a:cs typeface="Consolas" pitchFamily="34" charset="-120"/>
              </a:rPr>
              <a:t>’)</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cnn = Conv2D(filters=filters_c1, kernel_size=(3, 3), activation='selu')(</a:t>
            </a:r>
            <a:r>
              <a:rPr lang="en-US" sz="1250" dirty="0" err="1">
                <a:solidFill>
                  <a:srgbClr val="746558"/>
                </a:solidFill>
                <a:highlight>
                  <a:srgbClr val="ECE9E3"/>
                </a:highlight>
                <a:latin typeface="Consolas" pitchFamily="34" charset="0"/>
                <a:ea typeface="Consolas" pitchFamily="34" charset="-122"/>
                <a:cs typeface="Consolas" pitchFamily="34" charset="-120"/>
              </a:rPr>
              <a:t>image_input</a:t>
            </a:r>
            <a:r>
              <a:rPr lang="en-US" sz="1250" dirty="0">
                <a:solidFill>
                  <a:srgbClr val="746558"/>
                </a:solidFill>
                <a:highlight>
                  <a:srgbClr val="ECE9E3"/>
                </a:highlight>
                <a:latin typeface="Consolas" pitchFamily="34" charset="0"/>
                <a:ea typeface="Consolas" pitchFamily="34" charset="-122"/>
                <a:cs typeface="Consolas" pitchFamily="34" charset="-120"/>
              </a:rPr>
              <a:t>)</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 ... more layers and concatenation ...</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model = Model(inputs=[image_input, numerical_input], outputs=output)</a:t>
            </a:r>
          </a:p>
          <a:p>
            <a:pPr marL="0" indent="0" algn="l">
              <a:lnSpc>
                <a:spcPts val="2000"/>
              </a:lnSpc>
              <a:buNone/>
            </a:pPr>
            <a:endParaRPr lang="en-US" sz="1250" dirty="0">
              <a:solidFill>
                <a:srgbClr val="746558"/>
              </a:solidFill>
              <a:highlight>
                <a:srgbClr val="ECE9E3"/>
              </a:highlight>
              <a:latin typeface="Consolas" pitchFamily="34" charset="0"/>
              <a:ea typeface="Consolas" pitchFamily="34" charset="-122"/>
              <a:cs typeface="Consolas" pitchFamily="34" charset="-120"/>
            </a:endParaRP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 Optimizer selection and model compilation</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optimizer = getattr(tf.keras.optimizers, optimizer_name)(learning_rate=</a:t>
            </a:r>
            <a:r>
              <a:rPr lang="en-US" sz="1250" dirty="0" err="1">
                <a:solidFill>
                  <a:srgbClr val="746558"/>
                </a:solidFill>
                <a:highlight>
                  <a:srgbClr val="ECE9E3"/>
                </a:highlight>
                <a:latin typeface="Consolas" pitchFamily="34" charset="0"/>
                <a:ea typeface="Consolas" pitchFamily="34" charset="-122"/>
                <a:cs typeface="Consolas" pitchFamily="34" charset="-120"/>
              </a:rPr>
              <a:t>learning_rate</a:t>
            </a:r>
            <a:r>
              <a:rPr lang="en-US" sz="1250" dirty="0">
                <a:solidFill>
                  <a:srgbClr val="746558"/>
                </a:solidFill>
                <a:highlight>
                  <a:srgbClr val="ECE9E3"/>
                </a:highlight>
                <a:latin typeface="Consolas" pitchFamily="34" charset="0"/>
                <a:ea typeface="Consolas" pitchFamily="34" charset="-122"/>
                <a:cs typeface="Consolas" pitchFamily="34" charset="-120"/>
              </a:rPr>
              <a:t>)</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model.compile(optimizer=optimizer, loss='</a:t>
            </a:r>
            <a:r>
              <a:rPr lang="en-US" sz="1250" dirty="0" err="1">
                <a:solidFill>
                  <a:srgbClr val="746558"/>
                </a:solidFill>
                <a:highlight>
                  <a:srgbClr val="ECE9E3"/>
                </a:highlight>
                <a:latin typeface="Consolas" pitchFamily="34" charset="0"/>
                <a:ea typeface="Consolas" pitchFamily="34" charset="-122"/>
                <a:cs typeface="Consolas" pitchFamily="34" charset="-120"/>
              </a:rPr>
              <a:t>mean_squared_error</a:t>
            </a:r>
            <a:r>
              <a:rPr lang="en-US" sz="1250" dirty="0">
                <a:solidFill>
                  <a:srgbClr val="746558"/>
                </a:solidFill>
                <a:highlight>
                  <a:srgbClr val="ECE9E3"/>
                </a:highlight>
                <a:latin typeface="Consolas" pitchFamily="34" charset="0"/>
                <a:ea typeface="Consolas" pitchFamily="34" charset="-122"/>
                <a:cs typeface="Consolas" pitchFamily="34" charset="-120"/>
              </a:rPr>
              <a:t>’)</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 Model training and validation loss return</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history = model.fit(..., validation_data=(...), epochs=150, verbose=0)</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best_val_loss = min(history.history['</a:t>
            </a:r>
            <a:r>
              <a:rPr lang="en-US" sz="1250" dirty="0" err="1">
                <a:solidFill>
                  <a:srgbClr val="746558"/>
                </a:solidFill>
                <a:highlight>
                  <a:srgbClr val="ECE9E3"/>
                </a:highlight>
                <a:latin typeface="Consolas" pitchFamily="34" charset="0"/>
                <a:ea typeface="Consolas" pitchFamily="34" charset="-122"/>
                <a:cs typeface="Consolas" pitchFamily="34" charset="-120"/>
              </a:rPr>
              <a:t>val_loss</a:t>
            </a:r>
            <a:r>
              <a:rPr lang="en-US" sz="1250" dirty="0">
                <a:solidFill>
                  <a:srgbClr val="746558"/>
                </a:solidFill>
                <a:highlight>
                  <a:srgbClr val="ECE9E3"/>
                </a:highlight>
                <a:latin typeface="Consolas" pitchFamily="34" charset="0"/>
                <a:ea typeface="Consolas" pitchFamily="34" charset="-122"/>
                <a:cs typeface="Consolas" pitchFamily="34" charset="-120"/>
              </a:rPr>
              <a:t>’])</a:t>
            </a:r>
          </a:p>
          <a:p>
            <a:pPr marL="0" indent="0" algn="l">
              <a:lnSpc>
                <a:spcPts val="2000"/>
              </a:lnSpc>
              <a:buNone/>
            </a:pPr>
            <a:r>
              <a:rPr lang="en-US" sz="1250" dirty="0">
                <a:solidFill>
                  <a:srgbClr val="746558"/>
                </a:solidFill>
                <a:highlight>
                  <a:srgbClr val="ECE9E3"/>
                </a:highlight>
                <a:latin typeface="Consolas" pitchFamily="34" charset="0"/>
                <a:ea typeface="Consolas" pitchFamily="34" charset="-122"/>
                <a:cs typeface="Consolas" pitchFamily="34" charset="-120"/>
              </a:rPr>
              <a:t>    return best_val_loss</a:t>
            </a:r>
            <a:endParaRPr lang="en-US" sz="1250" dirty="0"/>
          </a:p>
        </p:txBody>
      </p:sp>
      <p:sp>
        <p:nvSpPr>
          <p:cNvPr id="7" name="Text 5"/>
          <p:cNvSpPr/>
          <p:nvPr/>
        </p:nvSpPr>
        <p:spPr>
          <a:xfrm>
            <a:off x="562094" y="7519392"/>
            <a:ext cx="13506212" cy="272177"/>
          </a:xfrm>
          <a:prstGeom prst="rect">
            <a:avLst/>
          </a:prstGeom>
          <a:noFill/>
          <a:ln/>
        </p:spPr>
        <p:txBody>
          <a:bodyPr wrap="none" lIns="0" tIns="0" rIns="0" bIns="0" rtlCol="0" anchor="t"/>
          <a:lstStyle/>
          <a:p>
            <a:pPr marL="0" indent="0" algn="l">
              <a:lnSpc>
                <a:spcPts val="2000"/>
              </a:lnSpc>
              <a:buNone/>
            </a:pPr>
            <a:r>
              <a:rPr lang="en-US" sz="1250" dirty="0">
                <a:solidFill>
                  <a:srgbClr val="746558"/>
                </a:solidFill>
                <a:latin typeface="Gelasio" pitchFamily="34" charset="0"/>
                <a:ea typeface="Gelasio" pitchFamily="34" charset="-122"/>
                <a:cs typeface="Gelasio" pitchFamily="34" charset="-120"/>
              </a:rPr>
              <a:t>The </a:t>
            </a:r>
            <a:r>
              <a:rPr lang="en-US" sz="1250" dirty="0">
                <a:solidFill>
                  <a:srgbClr val="746558"/>
                </a:solidFill>
                <a:highlight>
                  <a:srgbClr val="ECE9E3"/>
                </a:highlight>
                <a:latin typeface="Consolas" pitchFamily="34" charset="0"/>
                <a:ea typeface="Consolas" pitchFamily="34" charset="-122"/>
                <a:cs typeface="Consolas" pitchFamily="34" charset="-120"/>
              </a:rPr>
              <a:t>study.optimize()</a:t>
            </a:r>
            <a:r>
              <a:rPr lang="en-US" sz="1250" dirty="0">
                <a:solidFill>
                  <a:srgbClr val="746558"/>
                </a:solidFill>
                <a:latin typeface="Gelasio" pitchFamily="34" charset="0"/>
                <a:ea typeface="Gelasio" pitchFamily="34" charset="-122"/>
                <a:cs typeface="Gelasio" pitchFamily="34" charset="-120"/>
              </a:rPr>
              <a:t> call then executes the trials to find the optimal configuration.</a:t>
            </a:r>
            <a:endParaRPr lang="en-US" sz="125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727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Saving Your Trained Models</a:t>
            </a:r>
            <a:endParaRPr lang="en-US" sz="4450" dirty="0"/>
          </a:p>
        </p:txBody>
      </p:sp>
      <p:sp>
        <p:nvSpPr>
          <p:cNvPr id="4" name="Text 1"/>
          <p:cNvSpPr/>
          <p:nvPr/>
        </p:nvSpPr>
        <p:spPr>
          <a:xfrm>
            <a:off x="6280190" y="280499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initial step in deploying your machine learning models to a Streamlit </a:t>
            </a:r>
            <a:r>
              <a:rPr lang="en-US" sz="1750" b="1" dirty="0">
                <a:solidFill>
                  <a:srgbClr val="746558"/>
                </a:solidFill>
                <a:latin typeface="Gelasio" pitchFamily="34" charset="0"/>
                <a:ea typeface="Gelasio" pitchFamily="34" charset="-122"/>
                <a:cs typeface="Gelasio" pitchFamily="34" charset="-120"/>
              </a:rPr>
              <a:t>dashboard </a:t>
            </a:r>
            <a:r>
              <a:rPr lang="en-US" sz="1750" dirty="0">
                <a:solidFill>
                  <a:srgbClr val="746558"/>
                </a:solidFill>
                <a:latin typeface="Gelasio" pitchFamily="34" charset="0"/>
                <a:ea typeface="Gelasio" pitchFamily="34" charset="-122"/>
                <a:cs typeface="Gelasio" pitchFamily="34" charset="-120"/>
              </a:rPr>
              <a:t>is to persist them to disk. This ensures that your trained model can be loaded and used for inference without retraining.</a:t>
            </a:r>
            <a:endParaRPr lang="en-US" sz="1750" dirty="0"/>
          </a:p>
        </p:txBody>
      </p:sp>
      <p:sp>
        <p:nvSpPr>
          <p:cNvPr id="5" name="Shape 2"/>
          <p:cNvSpPr/>
          <p:nvPr/>
        </p:nvSpPr>
        <p:spPr>
          <a:xfrm>
            <a:off x="6280190" y="4148852"/>
            <a:ext cx="7556421" cy="1065848"/>
          </a:xfrm>
          <a:prstGeom prst="roundRect">
            <a:avLst>
              <a:gd name="adj" fmla="val 3192"/>
            </a:avLst>
          </a:prstGeom>
          <a:solidFill>
            <a:srgbClr val="ECE9E3"/>
          </a:solidFill>
          <a:ln/>
        </p:spPr>
      </p:sp>
      <p:sp>
        <p:nvSpPr>
          <p:cNvPr id="6" name="Shape 3"/>
          <p:cNvSpPr/>
          <p:nvPr/>
        </p:nvSpPr>
        <p:spPr>
          <a:xfrm>
            <a:off x="6268879" y="4148852"/>
            <a:ext cx="7579043" cy="1065848"/>
          </a:xfrm>
          <a:prstGeom prst="roundRect">
            <a:avLst>
              <a:gd name="adj" fmla="val 3192"/>
            </a:avLst>
          </a:prstGeom>
          <a:solidFill>
            <a:srgbClr val="ECE9E3"/>
          </a:solidFill>
          <a:ln/>
        </p:spPr>
      </p:sp>
      <p:sp>
        <p:nvSpPr>
          <p:cNvPr id="7" name="Text 4"/>
          <p:cNvSpPr/>
          <p:nvPr/>
        </p:nvSpPr>
        <p:spPr>
          <a:xfrm>
            <a:off x="6495693" y="4318873"/>
            <a:ext cx="7125414"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model.save("model_outlier.keras")</a:t>
            </a:r>
            <a:endParaRPr lang="en-US" sz="1750" dirty="0"/>
          </a:p>
        </p:txBody>
      </p:sp>
      <p:sp>
        <p:nvSpPr>
          <p:cNvPr id="8" name="Shape 5"/>
          <p:cNvSpPr/>
          <p:nvPr/>
        </p:nvSpPr>
        <p:spPr>
          <a:xfrm>
            <a:off x="6280190" y="5469850"/>
            <a:ext cx="7556421" cy="1712476"/>
          </a:xfrm>
          <a:prstGeom prst="roundRect">
            <a:avLst>
              <a:gd name="adj" fmla="val 1987"/>
            </a:avLst>
          </a:prstGeom>
          <a:solidFill>
            <a:srgbClr val="B6D6FC"/>
          </a:solidFill>
          <a:ln/>
        </p:spPr>
      </p:sp>
      <p:pic>
        <p:nvPicPr>
          <p:cNvPr id="9" name="Image 1" descr="preencoded.png"/>
          <p:cNvPicPr>
            <a:picLocks noChangeAspect="1"/>
          </p:cNvPicPr>
          <p:nvPr/>
        </p:nvPicPr>
        <p:blipFill>
          <a:blip r:embed="rId4"/>
          <a:stretch>
            <a:fillRect/>
          </a:stretch>
        </p:blipFill>
        <p:spPr>
          <a:xfrm>
            <a:off x="6507004" y="5798701"/>
            <a:ext cx="283488" cy="226814"/>
          </a:xfrm>
          <a:prstGeom prst="rect">
            <a:avLst/>
          </a:prstGeom>
        </p:spPr>
      </p:pic>
      <p:sp>
        <p:nvSpPr>
          <p:cNvPr id="10" name="Text 6"/>
          <p:cNvSpPr/>
          <p:nvPr/>
        </p:nvSpPr>
        <p:spPr>
          <a:xfrm>
            <a:off x="7017306" y="5753338"/>
            <a:ext cx="6592491" cy="111156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Gelasio" pitchFamily="34" charset="0"/>
                <a:ea typeface="Gelasio" pitchFamily="34" charset="-122"/>
                <a:cs typeface="Gelasio" pitchFamily="34" charset="-120"/>
              </a:rPr>
              <a:t>For Keras models, the </a:t>
            </a:r>
            <a:r>
              <a:rPr lang="en-US" sz="1750" dirty="0">
                <a:solidFill>
                  <a:srgbClr val="000000"/>
                </a:solidFill>
                <a:highlight>
                  <a:srgbClr val="ECE9E3"/>
                </a:highlight>
                <a:latin typeface="Consolas" pitchFamily="34" charset="0"/>
                <a:ea typeface="Consolas" pitchFamily="34" charset="-122"/>
                <a:cs typeface="Consolas" pitchFamily="34" charset="-120"/>
              </a:rPr>
              <a:t>.keras</a:t>
            </a:r>
            <a:r>
              <a:rPr lang="en-US" sz="1750" dirty="0">
                <a:solidFill>
                  <a:srgbClr val="000000"/>
                </a:solidFill>
                <a:latin typeface="Gelasio" pitchFamily="34" charset="0"/>
                <a:ea typeface="Gelasio" pitchFamily="34" charset="-122"/>
                <a:cs typeface="Gelasio" pitchFamily="34" charset="-120"/>
              </a:rPr>
              <a:t> format is recommended as it saves the entire model architecture, weights, and optimizer state in a single file.</a:t>
            </a:r>
            <a:endParaRPr lang="en-US" sz="175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64882"/>
            <a:ext cx="6673929"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Saving Training History</a:t>
            </a:r>
            <a:endParaRPr lang="en-US" sz="4450" dirty="0"/>
          </a:p>
        </p:txBody>
      </p:sp>
      <p:sp>
        <p:nvSpPr>
          <p:cNvPr id="4" name="Text 1"/>
          <p:cNvSpPr/>
          <p:nvPr/>
        </p:nvSpPr>
        <p:spPr>
          <a:xfrm>
            <a:off x="793790" y="2013823"/>
            <a:ext cx="7556421" cy="111156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Preserving the training history is crucial for post-analysis and visualization within the Streamlit dashboard. We utilize Python's </a:t>
            </a:r>
            <a:r>
              <a:rPr lang="en-US" sz="1750" dirty="0">
                <a:solidFill>
                  <a:srgbClr val="746558"/>
                </a:solidFill>
                <a:highlight>
                  <a:srgbClr val="ECE9E3"/>
                </a:highlight>
                <a:latin typeface="Consolas" pitchFamily="34" charset="0"/>
                <a:ea typeface="Consolas" pitchFamily="34" charset="-122"/>
                <a:cs typeface="Consolas" pitchFamily="34" charset="-120"/>
              </a:rPr>
              <a:t>pickle</a:t>
            </a:r>
            <a:r>
              <a:rPr lang="en-US" sz="1750" dirty="0">
                <a:solidFill>
                  <a:srgbClr val="746558"/>
                </a:solidFill>
                <a:latin typeface="Gelasio" pitchFamily="34" charset="0"/>
                <a:ea typeface="Gelasio" pitchFamily="34" charset="-122"/>
                <a:cs typeface="Gelasio" pitchFamily="34" charset="-120"/>
              </a:rPr>
              <a:t> library to save the model's performance metrics over epochs.</a:t>
            </a:r>
            <a:endParaRPr lang="en-US" sz="1750" dirty="0"/>
          </a:p>
        </p:txBody>
      </p:sp>
      <p:sp>
        <p:nvSpPr>
          <p:cNvPr id="5" name="Shape 2"/>
          <p:cNvSpPr/>
          <p:nvPr/>
        </p:nvSpPr>
        <p:spPr>
          <a:xfrm>
            <a:off x="793790" y="3380542"/>
            <a:ext cx="7556421" cy="2517458"/>
          </a:xfrm>
          <a:prstGeom prst="roundRect">
            <a:avLst>
              <a:gd name="adj" fmla="val 1352"/>
            </a:avLst>
          </a:prstGeom>
          <a:solidFill>
            <a:srgbClr val="ECE9E3"/>
          </a:solidFill>
          <a:ln/>
        </p:spPr>
      </p:sp>
      <p:sp>
        <p:nvSpPr>
          <p:cNvPr id="6" name="Shape 3"/>
          <p:cNvSpPr/>
          <p:nvPr/>
        </p:nvSpPr>
        <p:spPr>
          <a:xfrm>
            <a:off x="782479" y="3380542"/>
            <a:ext cx="7579043" cy="2517458"/>
          </a:xfrm>
          <a:prstGeom prst="roundRect">
            <a:avLst>
              <a:gd name="adj" fmla="val 1352"/>
            </a:avLst>
          </a:prstGeom>
          <a:solidFill>
            <a:srgbClr val="ECE9E3"/>
          </a:solidFill>
          <a:ln/>
        </p:spPr>
      </p:sp>
      <p:sp>
        <p:nvSpPr>
          <p:cNvPr id="7" name="Text 4"/>
          <p:cNvSpPr/>
          <p:nvPr/>
        </p:nvSpPr>
        <p:spPr>
          <a:xfrm>
            <a:off x="1009293" y="3550563"/>
            <a:ext cx="7125414" cy="217741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import pickle</a:t>
            </a:r>
          </a:p>
          <a:p>
            <a:pPr marL="0" indent="0" algn="l">
              <a:lnSpc>
                <a:spcPts val="2850"/>
              </a:lnSpc>
              <a:buNone/>
            </a:pPr>
            <a:r>
              <a:rPr lang="en-US" sz="1750" dirty="0" err="1">
                <a:solidFill>
                  <a:srgbClr val="746558"/>
                </a:solidFill>
                <a:highlight>
                  <a:srgbClr val="ECE9E3"/>
                </a:highlight>
                <a:latin typeface="Consolas" pitchFamily="34" charset="0"/>
                <a:ea typeface="Consolas" pitchFamily="34" charset="-122"/>
                <a:cs typeface="Consolas" pitchFamily="34" charset="-120"/>
              </a:rPr>
              <a:t>history_filename</a:t>
            </a:r>
            <a:r>
              <a:rPr lang="en-US" sz="1750" dirty="0">
                <a:solidFill>
                  <a:srgbClr val="746558"/>
                </a:solidFill>
                <a:highlight>
                  <a:srgbClr val="ECE9E3"/>
                </a:highlight>
                <a:latin typeface="Consolas" pitchFamily="34" charset="0"/>
                <a:ea typeface="Consolas" pitchFamily="34" charset="-122"/>
                <a:cs typeface="Consolas" pitchFamily="34" charset="-120"/>
              </a:rPr>
              <a:t> = '</a:t>
            </a:r>
            <a:r>
              <a:rPr lang="en-US" sz="1750" dirty="0" err="1">
                <a:solidFill>
                  <a:srgbClr val="746558"/>
                </a:solidFill>
                <a:highlight>
                  <a:srgbClr val="ECE9E3"/>
                </a:highlight>
                <a:latin typeface="Consolas" pitchFamily="34" charset="0"/>
                <a:ea typeface="Consolas" pitchFamily="34" charset="-122"/>
                <a:cs typeface="Consolas" pitchFamily="34" charset="-120"/>
              </a:rPr>
              <a:t>training_history_outlier.pkl</a:t>
            </a:r>
            <a:r>
              <a:rPr lang="en-US" sz="1750" dirty="0">
                <a:solidFill>
                  <a:srgbClr val="746558"/>
                </a:solidFill>
                <a:highlight>
                  <a:srgbClr val="ECE9E3"/>
                </a:highlight>
                <a:latin typeface="Consolas" pitchFamily="34" charset="0"/>
                <a:ea typeface="Consolas" pitchFamily="34" charset="-122"/>
                <a:cs typeface="Consolas" pitchFamily="34" charset="-120"/>
              </a:rPr>
              <a:t>’</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with open(history_filename, 'wb') as file:</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    </a:t>
            </a:r>
            <a:r>
              <a:rPr lang="en-US" sz="1750" dirty="0" err="1">
                <a:solidFill>
                  <a:srgbClr val="746558"/>
                </a:solidFill>
                <a:highlight>
                  <a:srgbClr val="ECE9E3"/>
                </a:highlight>
                <a:latin typeface="Consolas" pitchFamily="34" charset="0"/>
                <a:ea typeface="Consolas" pitchFamily="34" charset="-122"/>
                <a:cs typeface="Consolas" pitchFamily="34" charset="-120"/>
              </a:rPr>
              <a:t>pickle.dump</a:t>
            </a:r>
            <a:r>
              <a:rPr lang="en-US" sz="1750" dirty="0">
                <a:solidFill>
                  <a:srgbClr val="746558"/>
                </a:solidFill>
                <a:highlight>
                  <a:srgbClr val="ECE9E3"/>
                </a:highlight>
                <a:latin typeface="Consolas" pitchFamily="34" charset="0"/>
                <a:ea typeface="Consolas" pitchFamily="34" charset="-122"/>
                <a:cs typeface="Consolas" pitchFamily="34" charset="-120"/>
              </a:rPr>
              <a:t>(history.history, file)</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print(f"Training history successfully saved to: {history_filename}")</a:t>
            </a:r>
            <a:endParaRPr lang="en-US" sz="1750" dirty="0"/>
          </a:p>
        </p:txBody>
      </p:sp>
      <p:sp>
        <p:nvSpPr>
          <p:cNvPr id="8" name="Text 5"/>
          <p:cNvSpPr/>
          <p:nvPr/>
        </p:nvSpPr>
        <p:spPr>
          <a:xfrm>
            <a:off x="793790" y="6153150"/>
            <a:ext cx="7556421" cy="111156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This </a:t>
            </a:r>
            <a:r>
              <a:rPr lang="en-US" sz="1750" dirty="0">
                <a:solidFill>
                  <a:srgbClr val="746558"/>
                </a:solidFill>
                <a:highlight>
                  <a:srgbClr val="ECE9E3"/>
                </a:highlight>
                <a:latin typeface="Consolas" pitchFamily="34" charset="0"/>
                <a:ea typeface="Consolas" pitchFamily="34" charset="-122"/>
                <a:cs typeface="Consolas" pitchFamily="34" charset="-120"/>
              </a:rPr>
              <a:t>.pkl</a:t>
            </a:r>
            <a:r>
              <a:rPr lang="en-US" sz="1750" dirty="0">
                <a:solidFill>
                  <a:srgbClr val="746558"/>
                </a:solidFill>
                <a:latin typeface="Gelasio" pitchFamily="34" charset="0"/>
                <a:ea typeface="Gelasio" pitchFamily="34" charset="-122"/>
                <a:cs typeface="Gelasio" pitchFamily="34" charset="-120"/>
              </a:rPr>
              <a:t> file contains valuable data such as loss and validation metrics, enabling interactive charts in your dashboard to monitor model training progress.</a:t>
            </a:r>
            <a:endParaRPr lang="en-US" sz="175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spTree>
      <p:nvGrpSpPr>
        <p:cNvPr id="1" name=""/>
        <p:cNvGrpSpPr/>
        <p:nvPr/>
      </p:nvGrpSpPr>
      <p:grpSpPr>
        <a:xfrm>
          <a:off x="0" y="0"/>
          <a:ext cx="0" cy="0"/>
          <a:chOff x="0" y="0"/>
          <a:chExt cx="0" cy="0"/>
        </a:xfrm>
      </p:grpSpPr>
      <p:sp>
        <p:nvSpPr>
          <p:cNvPr id="2" name="Text 0"/>
          <p:cNvSpPr/>
          <p:nvPr/>
        </p:nvSpPr>
        <p:spPr>
          <a:xfrm>
            <a:off x="529709" y="416243"/>
            <a:ext cx="8439626" cy="472916"/>
          </a:xfrm>
          <a:prstGeom prst="rect">
            <a:avLst/>
          </a:prstGeom>
          <a:noFill/>
          <a:ln/>
        </p:spPr>
        <p:txBody>
          <a:bodyPr wrap="none" lIns="0" tIns="0" rIns="0" bIns="0" rtlCol="0" anchor="t"/>
          <a:lstStyle/>
          <a:p>
            <a:pPr marL="0" indent="0" algn="l">
              <a:lnSpc>
                <a:spcPts val="3700"/>
              </a:lnSpc>
              <a:buNone/>
            </a:pPr>
            <a:r>
              <a:rPr lang="en-US" sz="2950" dirty="0">
                <a:solidFill>
                  <a:srgbClr val="484237"/>
                </a:solidFill>
                <a:latin typeface="Gelasio Semi Bold" pitchFamily="34" charset="0"/>
                <a:ea typeface="Gelasio Semi Bold" pitchFamily="34" charset="-122"/>
                <a:cs typeface="Gelasio Semi Bold" pitchFamily="34" charset="-120"/>
              </a:rPr>
              <a:t>Generating Predictions for the Entire Dataset</a:t>
            </a:r>
            <a:endParaRPr lang="en-US" sz="2950" dirty="0"/>
          </a:p>
        </p:txBody>
      </p:sp>
      <p:sp>
        <p:nvSpPr>
          <p:cNvPr id="3" name="Text 1"/>
          <p:cNvSpPr/>
          <p:nvPr/>
        </p:nvSpPr>
        <p:spPr>
          <a:xfrm>
            <a:off x="529709" y="1191816"/>
            <a:ext cx="13570982" cy="484108"/>
          </a:xfrm>
          <a:prstGeom prst="rect">
            <a:avLst/>
          </a:prstGeom>
          <a:noFill/>
          <a:ln/>
        </p:spPr>
        <p:txBody>
          <a:bodyPr wrap="square" lIns="0" tIns="0" rIns="0" bIns="0" rtlCol="0" anchor="t"/>
          <a:lstStyle/>
          <a:p>
            <a:pPr marL="0" indent="0" algn="l">
              <a:lnSpc>
                <a:spcPct val="150000"/>
              </a:lnSpc>
              <a:buNone/>
            </a:pPr>
            <a:r>
              <a:rPr lang="en-US" sz="1600" dirty="0">
                <a:solidFill>
                  <a:srgbClr val="746558"/>
                </a:solidFill>
                <a:latin typeface="Gelasio" pitchFamily="34" charset="0"/>
                <a:ea typeface="Gelasio" pitchFamily="34" charset="-122"/>
                <a:cs typeface="Gelasio" pitchFamily="34" charset="-120"/>
              </a:rPr>
              <a:t>Once the model is optimized and trained, a critical step is to generate predictions across the entire dataset. This provides a comprehensive view of model performance and allows for direct comparison with ground truth values.</a:t>
            </a:r>
            <a:endParaRPr lang="en-US" sz="1600" dirty="0"/>
          </a:p>
        </p:txBody>
      </p:sp>
      <p:sp>
        <p:nvSpPr>
          <p:cNvPr id="4" name="Text 2"/>
          <p:cNvSpPr/>
          <p:nvPr/>
        </p:nvSpPr>
        <p:spPr>
          <a:xfrm>
            <a:off x="529709" y="2301188"/>
            <a:ext cx="1892022" cy="236458"/>
          </a:xfrm>
          <a:prstGeom prst="rect">
            <a:avLst/>
          </a:prstGeom>
          <a:noFill/>
          <a:ln/>
        </p:spPr>
        <p:txBody>
          <a:bodyPr wrap="none" lIns="0" tIns="0" rIns="0" bIns="0" rtlCol="0" anchor="t"/>
          <a:lstStyle/>
          <a:p>
            <a:pPr marL="0" indent="0" algn="l">
              <a:buNone/>
            </a:pPr>
            <a:r>
              <a:rPr lang="en-US" sz="2000" dirty="0">
                <a:solidFill>
                  <a:srgbClr val="484237"/>
                </a:solidFill>
                <a:latin typeface="Gelasio Semi Bold" pitchFamily="34" charset="0"/>
                <a:ea typeface="Gelasio Semi Bold" pitchFamily="34" charset="-122"/>
                <a:cs typeface="Gelasio Semi Bold" pitchFamily="34" charset="-120"/>
              </a:rPr>
              <a:t>Process Overview</a:t>
            </a:r>
            <a:endParaRPr lang="en-US" sz="2000" dirty="0"/>
          </a:p>
        </p:txBody>
      </p:sp>
      <p:sp>
        <p:nvSpPr>
          <p:cNvPr id="5" name="Text 3"/>
          <p:cNvSpPr/>
          <p:nvPr/>
        </p:nvSpPr>
        <p:spPr>
          <a:xfrm>
            <a:off x="529709" y="2991472"/>
            <a:ext cx="6600944" cy="242054"/>
          </a:xfrm>
          <a:prstGeom prst="rect">
            <a:avLst/>
          </a:prstGeom>
          <a:noFill/>
          <a:ln/>
        </p:spPr>
        <p:txBody>
          <a:bodyPr wrap="none" lIns="0" tIns="0" rIns="0" bIns="0" rtlCol="0" anchor="t"/>
          <a:lstStyle/>
          <a:p>
            <a:pPr marL="342900" indent="-342900" algn="l">
              <a:buSzPct val="100000"/>
              <a:buChar char="•"/>
            </a:pPr>
            <a:r>
              <a:rPr lang="en-US" sz="1600" dirty="0">
                <a:solidFill>
                  <a:srgbClr val="746558"/>
                </a:solidFill>
                <a:latin typeface="Gelasio" pitchFamily="34" charset="0"/>
                <a:ea typeface="Gelasio" pitchFamily="34" charset="-122"/>
                <a:cs typeface="Gelasio" pitchFamily="34" charset="-120"/>
              </a:rPr>
              <a:t>Load saved Keras model and scalers.</a:t>
            </a:r>
            <a:endParaRPr lang="en-US" sz="1600" dirty="0"/>
          </a:p>
        </p:txBody>
      </p:sp>
      <p:sp>
        <p:nvSpPr>
          <p:cNvPr id="6" name="Text 4"/>
          <p:cNvSpPr/>
          <p:nvPr/>
        </p:nvSpPr>
        <p:spPr>
          <a:xfrm>
            <a:off x="529709" y="3543126"/>
            <a:ext cx="6600944" cy="242054"/>
          </a:xfrm>
          <a:prstGeom prst="rect">
            <a:avLst/>
          </a:prstGeom>
          <a:noFill/>
          <a:ln/>
        </p:spPr>
        <p:txBody>
          <a:bodyPr wrap="none" lIns="0" tIns="0" rIns="0" bIns="0" rtlCol="0" anchor="t"/>
          <a:lstStyle/>
          <a:p>
            <a:pPr marL="342900" indent="-342900" algn="l">
              <a:buSzPct val="100000"/>
              <a:buChar char="•"/>
            </a:pPr>
            <a:r>
              <a:rPr lang="en-US" sz="1600" dirty="0">
                <a:solidFill>
                  <a:srgbClr val="746558"/>
                </a:solidFill>
                <a:latin typeface="Gelasio" pitchFamily="34" charset="0"/>
                <a:ea typeface="Gelasio" pitchFamily="34" charset="-122"/>
                <a:cs typeface="Gelasio" pitchFamily="34" charset="-120"/>
              </a:rPr>
              <a:t>Scale inputs consistently with training data.</a:t>
            </a:r>
            <a:endParaRPr lang="en-US" sz="1600" dirty="0"/>
          </a:p>
        </p:txBody>
      </p:sp>
      <p:sp>
        <p:nvSpPr>
          <p:cNvPr id="7" name="Text 5"/>
          <p:cNvSpPr/>
          <p:nvPr/>
        </p:nvSpPr>
        <p:spPr>
          <a:xfrm>
            <a:off x="529709" y="4119501"/>
            <a:ext cx="6600944" cy="257294"/>
          </a:xfrm>
          <a:prstGeom prst="rect">
            <a:avLst/>
          </a:prstGeom>
          <a:noFill/>
          <a:ln/>
        </p:spPr>
        <p:txBody>
          <a:bodyPr wrap="none" lIns="0" tIns="0" rIns="0" bIns="0" rtlCol="0" anchor="t"/>
          <a:lstStyle/>
          <a:p>
            <a:pPr marL="342900" indent="-342900" algn="l">
              <a:buSzPct val="100000"/>
              <a:buChar char="•"/>
            </a:pPr>
            <a:r>
              <a:rPr lang="en-US" sz="1600" dirty="0">
                <a:solidFill>
                  <a:srgbClr val="746558"/>
                </a:solidFill>
                <a:latin typeface="Gelasio" pitchFamily="34" charset="0"/>
                <a:ea typeface="Gelasio" pitchFamily="34" charset="-122"/>
                <a:cs typeface="Gelasio" pitchFamily="34" charset="-120"/>
              </a:rPr>
              <a:t>Perform </a:t>
            </a:r>
            <a:r>
              <a:rPr lang="en-US" sz="1600" dirty="0">
                <a:solidFill>
                  <a:srgbClr val="746558"/>
                </a:solidFill>
                <a:highlight>
                  <a:srgbClr val="ECE9E3"/>
                </a:highlight>
                <a:latin typeface="Consolas" pitchFamily="34" charset="0"/>
                <a:ea typeface="Consolas" pitchFamily="34" charset="-122"/>
                <a:cs typeface="Consolas" pitchFamily="34" charset="-120"/>
              </a:rPr>
              <a:t>model.predict()</a:t>
            </a:r>
            <a:r>
              <a:rPr lang="en-US" sz="1600" dirty="0">
                <a:solidFill>
                  <a:srgbClr val="746558"/>
                </a:solidFill>
                <a:latin typeface="Gelasio" pitchFamily="34" charset="0"/>
                <a:ea typeface="Gelasio" pitchFamily="34" charset="-122"/>
                <a:cs typeface="Gelasio" pitchFamily="34" charset="-120"/>
              </a:rPr>
              <a:t> on all data.</a:t>
            </a:r>
            <a:endParaRPr lang="en-US" sz="1600" dirty="0"/>
          </a:p>
        </p:txBody>
      </p:sp>
      <p:sp>
        <p:nvSpPr>
          <p:cNvPr id="8" name="Text 6"/>
          <p:cNvSpPr/>
          <p:nvPr/>
        </p:nvSpPr>
        <p:spPr>
          <a:xfrm>
            <a:off x="529709" y="4715475"/>
            <a:ext cx="6600944" cy="242054"/>
          </a:xfrm>
          <a:prstGeom prst="rect">
            <a:avLst/>
          </a:prstGeom>
          <a:noFill/>
          <a:ln/>
        </p:spPr>
        <p:txBody>
          <a:bodyPr wrap="none" lIns="0" tIns="0" rIns="0" bIns="0" rtlCol="0" anchor="t"/>
          <a:lstStyle/>
          <a:p>
            <a:pPr marL="342900" indent="-342900" algn="l">
              <a:buSzPct val="100000"/>
              <a:buChar char="•"/>
            </a:pPr>
            <a:r>
              <a:rPr lang="en-US" sz="1600" dirty="0">
                <a:solidFill>
                  <a:srgbClr val="746558"/>
                </a:solidFill>
                <a:latin typeface="Gelasio" pitchFamily="34" charset="0"/>
                <a:ea typeface="Gelasio" pitchFamily="34" charset="-122"/>
                <a:cs typeface="Gelasio" pitchFamily="34" charset="-120"/>
              </a:rPr>
              <a:t>Inverse-transform predictions to original units.</a:t>
            </a:r>
            <a:endParaRPr lang="en-US" sz="1600" dirty="0"/>
          </a:p>
        </p:txBody>
      </p:sp>
      <p:sp>
        <p:nvSpPr>
          <p:cNvPr id="9" name="Text 7"/>
          <p:cNvSpPr/>
          <p:nvPr/>
        </p:nvSpPr>
        <p:spPr>
          <a:xfrm>
            <a:off x="529709" y="5296209"/>
            <a:ext cx="6600944" cy="242054"/>
          </a:xfrm>
          <a:prstGeom prst="rect">
            <a:avLst/>
          </a:prstGeom>
          <a:noFill/>
          <a:ln/>
        </p:spPr>
        <p:txBody>
          <a:bodyPr wrap="none" lIns="0" tIns="0" rIns="0" bIns="0" rtlCol="0" anchor="t"/>
          <a:lstStyle/>
          <a:p>
            <a:pPr marL="342900" indent="-342900" algn="l">
              <a:buSzPct val="100000"/>
              <a:buChar char="•"/>
            </a:pPr>
            <a:r>
              <a:rPr lang="en-US" sz="1600" dirty="0">
                <a:solidFill>
                  <a:srgbClr val="746558"/>
                </a:solidFill>
                <a:latin typeface="Gelasio" pitchFamily="34" charset="0"/>
                <a:ea typeface="Gelasio" pitchFamily="34" charset="-122"/>
                <a:cs typeface="Gelasio" pitchFamily="34" charset="-120"/>
              </a:rPr>
              <a:t>Post-process (e.g., clip negative values to zero).</a:t>
            </a:r>
            <a:endParaRPr lang="en-US" sz="1600" dirty="0"/>
          </a:p>
        </p:txBody>
      </p:sp>
      <p:pic>
        <p:nvPicPr>
          <p:cNvPr id="10" name="Image 0" descr="preencoded.png"/>
          <p:cNvPicPr>
            <a:picLocks noChangeAspect="1"/>
          </p:cNvPicPr>
          <p:nvPr/>
        </p:nvPicPr>
        <p:blipFill>
          <a:blip r:embed="rId3"/>
          <a:stretch>
            <a:fillRect/>
          </a:stretch>
        </p:blipFill>
        <p:spPr>
          <a:xfrm>
            <a:off x="8969335" y="1847849"/>
            <a:ext cx="4847987" cy="4847987"/>
          </a:xfrm>
          <a:prstGeom prst="rect">
            <a:avLst/>
          </a:prstGeom>
        </p:spPr>
      </p:pic>
      <p:sp>
        <p:nvSpPr>
          <p:cNvPr id="11" name="Text 8"/>
          <p:cNvSpPr/>
          <p:nvPr/>
        </p:nvSpPr>
        <p:spPr>
          <a:xfrm>
            <a:off x="529709" y="7204947"/>
            <a:ext cx="13570982" cy="257294"/>
          </a:xfrm>
          <a:prstGeom prst="rect">
            <a:avLst/>
          </a:prstGeom>
          <a:noFill/>
          <a:ln/>
        </p:spPr>
        <p:txBody>
          <a:bodyPr wrap="none" lIns="0" tIns="0" rIns="0" bIns="0" rtlCol="0" anchor="t"/>
          <a:lstStyle/>
          <a:p>
            <a:pPr marL="0" indent="0" algn="l">
              <a:lnSpc>
                <a:spcPts val="1900"/>
              </a:lnSpc>
              <a:buNone/>
            </a:pPr>
            <a:r>
              <a:rPr lang="en-US" sz="1400" dirty="0">
                <a:solidFill>
                  <a:srgbClr val="746558"/>
                </a:solidFill>
                <a:latin typeface="Gelasio" pitchFamily="34" charset="0"/>
                <a:ea typeface="Gelasio" pitchFamily="34" charset="-122"/>
                <a:cs typeface="Gelasio" pitchFamily="34" charset="-120"/>
              </a:rPr>
              <a:t>The final predictions are compiled </a:t>
            </a:r>
            <a:r>
              <a:rPr lang="en-US" sz="1600" dirty="0">
                <a:solidFill>
                  <a:srgbClr val="746558"/>
                </a:solidFill>
                <a:latin typeface="Gelasio" pitchFamily="34" charset="0"/>
                <a:ea typeface="Gelasio" pitchFamily="34" charset="-122"/>
                <a:cs typeface="Gelasio" pitchFamily="34" charset="-120"/>
              </a:rPr>
              <a:t>into</a:t>
            </a:r>
            <a:r>
              <a:rPr lang="en-US" sz="1400" dirty="0">
                <a:solidFill>
                  <a:srgbClr val="746558"/>
                </a:solidFill>
                <a:latin typeface="Gelasio" pitchFamily="34" charset="0"/>
                <a:ea typeface="Gelasio" pitchFamily="34" charset="-122"/>
                <a:cs typeface="Gelasio" pitchFamily="34" charset="-120"/>
              </a:rPr>
              <a:t> a Pandas DataFrame and saved as an Excel file (</a:t>
            </a:r>
            <a:r>
              <a:rPr lang="en-US" sz="1400" dirty="0">
                <a:solidFill>
                  <a:srgbClr val="746558"/>
                </a:solidFill>
                <a:highlight>
                  <a:srgbClr val="ECE9E3"/>
                </a:highlight>
                <a:latin typeface="Consolas" pitchFamily="34" charset="0"/>
                <a:ea typeface="Consolas" pitchFamily="34" charset="-122"/>
                <a:cs typeface="Consolas" pitchFamily="34" charset="-120"/>
              </a:rPr>
              <a:t>out_dataset_predictions.xlsx</a:t>
            </a:r>
            <a:r>
              <a:rPr lang="en-US" sz="1400" dirty="0">
                <a:solidFill>
                  <a:srgbClr val="746558"/>
                </a:solidFill>
                <a:latin typeface="Gelasio" pitchFamily="34" charset="0"/>
                <a:ea typeface="Gelasio" pitchFamily="34" charset="-122"/>
                <a:cs typeface="Gelasio" pitchFamily="34" charset="-120"/>
              </a:rPr>
              <a:t>) for easy access and further analysis.</a:t>
            </a:r>
            <a:endParaRPr lang="en-US" sz="1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spTree>
      <p:nvGrpSpPr>
        <p:cNvPr id="1" name=""/>
        <p:cNvGrpSpPr/>
        <p:nvPr/>
      </p:nvGrpSpPr>
      <p:grpSpPr>
        <a:xfrm>
          <a:off x="0" y="0"/>
          <a:ext cx="0" cy="0"/>
          <a:chOff x="0" y="0"/>
          <a:chExt cx="0" cy="0"/>
        </a:xfrm>
      </p:grpSpPr>
      <p:sp>
        <p:nvSpPr>
          <p:cNvPr id="2" name="Text 0"/>
          <p:cNvSpPr/>
          <p:nvPr/>
        </p:nvSpPr>
        <p:spPr>
          <a:xfrm>
            <a:off x="781526" y="614005"/>
            <a:ext cx="12423458" cy="558165"/>
          </a:xfrm>
          <a:prstGeom prst="rect">
            <a:avLst/>
          </a:prstGeom>
          <a:noFill/>
          <a:ln/>
        </p:spPr>
        <p:txBody>
          <a:bodyPr wrap="none" lIns="0" tIns="0" rIns="0" bIns="0" rtlCol="0" anchor="t"/>
          <a:lstStyle/>
          <a:p>
            <a:pPr marL="0" indent="0" algn="l">
              <a:lnSpc>
                <a:spcPts val="4350"/>
              </a:lnSpc>
              <a:buNone/>
            </a:pPr>
            <a:r>
              <a:rPr lang="en-US" sz="3500" dirty="0">
                <a:solidFill>
                  <a:srgbClr val="484237"/>
                </a:solidFill>
                <a:latin typeface="Gelasio Semi Bold" pitchFamily="34" charset="0"/>
                <a:ea typeface="Gelasio Semi Bold" pitchFamily="34" charset="-122"/>
                <a:cs typeface="Gelasio Semi Bold" pitchFamily="34" charset="-120"/>
              </a:rPr>
              <a:t>Brief table of predicting for entire dataset (main project)</a:t>
            </a:r>
            <a:endParaRPr lang="en-US" sz="3500" dirty="0"/>
          </a:p>
        </p:txBody>
      </p:sp>
      <p:graphicFrame>
        <p:nvGraphicFramePr>
          <p:cNvPr id="88" name="Table 87">
            <a:extLst>
              <a:ext uri="{FF2B5EF4-FFF2-40B4-BE49-F238E27FC236}">
                <a16:creationId xmlns:a16="http://schemas.microsoft.com/office/drawing/2014/main" id="{A7DD06AB-69B7-F83A-F96A-7D3CEAA0897A}"/>
              </a:ext>
            </a:extLst>
          </p:cNvPr>
          <p:cNvGraphicFramePr>
            <a:graphicFrameLocks noGrp="1"/>
          </p:cNvGraphicFramePr>
          <p:nvPr>
            <p:extLst>
              <p:ext uri="{D42A27DB-BD31-4B8C-83A1-F6EECF244321}">
                <p14:modId xmlns:p14="http://schemas.microsoft.com/office/powerpoint/2010/main" val="1415876905"/>
              </p:ext>
            </p:extLst>
          </p:nvPr>
        </p:nvGraphicFramePr>
        <p:xfrm>
          <a:off x="308225" y="1767155"/>
          <a:ext cx="14157793" cy="5959012"/>
        </p:xfrm>
        <a:graphic>
          <a:graphicData uri="http://schemas.openxmlformats.org/drawingml/2006/table">
            <a:tbl>
              <a:tblPr firstRow="1" bandRow="1">
                <a:tableStyleId>{8799B23B-EC83-4686-B30A-512413B5E67A}</a:tableStyleId>
              </a:tblPr>
              <a:tblGrid>
                <a:gridCol w="1089061">
                  <a:extLst>
                    <a:ext uri="{9D8B030D-6E8A-4147-A177-3AD203B41FA5}">
                      <a16:colId xmlns:a16="http://schemas.microsoft.com/office/drawing/2014/main" val="968338801"/>
                    </a:ext>
                  </a:extLst>
                </a:gridCol>
                <a:gridCol w="1089061">
                  <a:extLst>
                    <a:ext uri="{9D8B030D-6E8A-4147-A177-3AD203B41FA5}">
                      <a16:colId xmlns:a16="http://schemas.microsoft.com/office/drawing/2014/main" val="1904124727"/>
                    </a:ext>
                  </a:extLst>
                </a:gridCol>
                <a:gridCol w="1089061">
                  <a:extLst>
                    <a:ext uri="{9D8B030D-6E8A-4147-A177-3AD203B41FA5}">
                      <a16:colId xmlns:a16="http://schemas.microsoft.com/office/drawing/2014/main" val="3917068767"/>
                    </a:ext>
                  </a:extLst>
                </a:gridCol>
                <a:gridCol w="1089061">
                  <a:extLst>
                    <a:ext uri="{9D8B030D-6E8A-4147-A177-3AD203B41FA5}">
                      <a16:colId xmlns:a16="http://schemas.microsoft.com/office/drawing/2014/main" val="3957126145"/>
                    </a:ext>
                  </a:extLst>
                </a:gridCol>
                <a:gridCol w="1089061">
                  <a:extLst>
                    <a:ext uri="{9D8B030D-6E8A-4147-A177-3AD203B41FA5}">
                      <a16:colId xmlns:a16="http://schemas.microsoft.com/office/drawing/2014/main" val="2151028706"/>
                    </a:ext>
                  </a:extLst>
                </a:gridCol>
                <a:gridCol w="1089061">
                  <a:extLst>
                    <a:ext uri="{9D8B030D-6E8A-4147-A177-3AD203B41FA5}">
                      <a16:colId xmlns:a16="http://schemas.microsoft.com/office/drawing/2014/main" val="2245915991"/>
                    </a:ext>
                  </a:extLst>
                </a:gridCol>
                <a:gridCol w="1089061">
                  <a:extLst>
                    <a:ext uri="{9D8B030D-6E8A-4147-A177-3AD203B41FA5}">
                      <a16:colId xmlns:a16="http://schemas.microsoft.com/office/drawing/2014/main" val="289084509"/>
                    </a:ext>
                  </a:extLst>
                </a:gridCol>
                <a:gridCol w="1089061">
                  <a:extLst>
                    <a:ext uri="{9D8B030D-6E8A-4147-A177-3AD203B41FA5}">
                      <a16:colId xmlns:a16="http://schemas.microsoft.com/office/drawing/2014/main" val="2680723251"/>
                    </a:ext>
                  </a:extLst>
                </a:gridCol>
                <a:gridCol w="1089061">
                  <a:extLst>
                    <a:ext uri="{9D8B030D-6E8A-4147-A177-3AD203B41FA5}">
                      <a16:colId xmlns:a16="http://schemas.microsoft.com/office/drawing/2014/main" val="324995825"/>
                    </a:ext>
                  </a:extLst>
                </a:gridCol>
                <a:gridCol w="1089061">
                  <a:extLst>
                    <a:ext uri="{9D8B030D-6E8A-4147-A177-3AD203B41FA5}">
                      <a16:colId xmlns:a16="http://schemas.microsoft.com/office/drawing/2014/main" val="1254297918"/>
                    </a:ext>
                  </a:extLst>
                </a:gridCol>
                <a:gridCol w="1089061">
                  <a:extLst>
                    <a:ext uri="{9D8B030D-6E8A-4147-A177-3AD203B41FA5}">
                      <a16:colId xmlns:a16="http://schemas.microsoft.com/office/drawing/2014/main" val="481429738"/>
                    </a:ext>
                  </a:extLst>
                </a:gridCol>
                <a:gridCol w="1089061">
                  <a:extLst>
                    <a:ext uri="{9D8B030D-6E8A-4147-A177-3AD203B41FA5}">
                      <a16:colId xmlns:a16="http://schemas.microsoft.com/office/drawing/2014/main" val="1849170728"/>
                    </a:ext>
                  </a:extLst>
                </a:gridCol>
                <a:gridCol w="1089061">
                  <a:extLst>
                    <a:ext uri="{9D8B030D-6E8A-4147-A177-3AD203B41FA5}">
                      <a16:colId xmlns:a16="http://schemas.microsoft.com/office/drawing/2014/main" val="3080254721"/>
                    </a:ext>
                  </a:extLst>
                </a:gridCol>
              </a:tblGrid>
              <a:tr h="2084492">
                <a:tc>
                  <a:txBody>
                    <a:bodyPr/>
                    <a:lstStyle/>
                    <a:p>
                      <a:pPr algn="ctr" fontAlgn="t">
                        <a:buNone/>
                      </a:pPr>
                      <a:r>
                        <a:rPr lang="en-US" sz="1400" b="0" u="none" strike="noStrike" dirty="0">
                          <a:solidFill>
                            <a:schemeClr val="bg1">
                              <a:lumMod val="50000"/>
                            </a:schemeClr>
                          </a:solidFill>
                          <a:effectLst/>
                        </a:rPr>
                        <a:t>sample number</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m3)_1</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m3)_3</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m3)_5</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m3)_7</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m3)_9</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m3)_11</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(m3/day)_1</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(m3/day)_3</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(m3/day)_5</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(m3/day)_7</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(m3/day)_9</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(m3/day)_11</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10097473"/>
                  </a:ext>
                </a:extLst>
              </a:tr>
              <a:tr h="774904">
                <a:tc>
                  <a:txBody>
                    <a:bodyPr/>
                    <a:lstStyle/>
                    <a:p>
                      <a:pPr algn="ctr" fontAlgn="b">
                        <a:buNone/>
                      </a:pPr>
                      <a:r>
                        <a:rPr lang="en-US" sz="1400" b="1" u="none" strike="noStrike" dirty="0">
                          <a:effectLst/>
                        </a:rPr>
                        <a:t>1</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dirty="0">
                          <a:effectLst/>
                        </a:rPr>
                        <a:t>0.000456</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20.53716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40.64599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60.09937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81.29625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98.16092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680.7036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302.8687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367.9229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371.2137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337.1794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328.7181</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30302520"/>
                  </a:ext>
                </a:extLst>
              </a:tr>
              <a:tr h="774904">
                <a:tc>
                  <a:txBody>
                    <a:bodyPr/>
                    <a:lstStyle/>
                    <a:p>
                      <a:pPr algn="ctr" fontAlgn="b">
                        <a:buNone/>
                      </a:pPr>
                      <a:r>
                        <a:rPr lang="en-US" sz="1400" b="1" u="none" strike="noStrike" dirty="0">
                          <a:effectLst/>
                        </a:rPr>
                        <a:t>2</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0.002952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110.4224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199.8726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282.9897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378.6218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427.3824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4298.332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1752.853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1612.621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1499.39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1285.814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1127.293</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03200326"/>
                  </a:ext>
                </a:extLst>
              </a:tr>
              <a:tr h="774904">
                <a:tc>
                  <a:txBody>
                    <a:bodyPr/>
                    <a:lstStyle/>
                    <a:p>
                      <a:pPr algn="ctr" fontAlgn="b">
                        <a:buNone/>
                      </a:pPr>
                      <a:r>
                        <a:rPr lang="en-US" sz="1400" b="1" u="none" strike="noStrike" dirty="0">
                          <a:effectLst/>
                        </a:rPr>
                        <a:t>3</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0.001063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43.66864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77.83763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110.7814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160.8155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183.6564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1589.476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732.5895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609.0856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658.5163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609.4185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569.5283</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40519030"/>
                  </a:ext>
                </a:extLst>
              </a:tr>
              <a:tr h="774904">
                <a:tc>
                  <a:txBody>
                    <a:bodyPr/>
                    <a:lstStyle/>
                    <a:p>
                      <a:pPr algn="ctr" fontAlgn="b">
                        <a:buNone/>
                      </a:pPr>
                      <a:r>
                        <a:rPr lang="en-US" sz="1400" b="1" u="none" strike="noStrike" dirty="0">
                          <a:effectLst/>
                        </a:rPr>
                        <a:t>4</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0.003277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132.298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254.852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351.3913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448.7647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506.887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4764.475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2120.973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1922.45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1674.085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1451.906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1343.531</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4599736"/>
                  </a:ext>
                </a:extLst>
              </a:tr>
              <a:tr h="774904">
                <a:tc>
                  <a:txBody>
                    <a:bodyPr/>
                    <a:lstStyle/>
                    <a:p>
                      <a:pPr algn="ctr" fontAlgn="b">
                        <a:buNone/>
                      </a:pPr>
                      <a:r>
                        <a:rPr lang="en-US" sz="1400" b="1" u="none" strike="noStrike" dirty="0">
                          <a:effectLst/>
                        </a:rPr>
                        <a:t>5</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0.000165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11.83772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18.75276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27.27032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43.06529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46.32255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281.0738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137.4399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143.1337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203.2903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a:effectLst/>
                        </a:rPr>
                        <a:t>168.5066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u="none" strike="noStrike" dirty="0">
                          <a:effectLst/>
                        </a:rPr>
                        <a:t>173.4062</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63026711"/>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spTree>
      <p:nvGrpSpPr>
        <p:cNvPr id="1" name=""/>
        <p:cNvGrpSpPr/>
        <p:nvPr/>
      </p:nvGrpSpPr>
      <p:grpSpPr>
        <a:xfrm>
          <a:off x="0" y="0"/>
          <a:ext cx="0" cy="0"/>
          <a:chOff x="0" y="0"/>
          <a:chExt cx="0" cy="0"/>
        </a:xfrm>
      </p:grpSpPr>
      <p:sp>
        <p:nvSpPr>
          <p:cNvPr id="2" name="Text 0"/>
          <p:cNvSpPr/>
          <p:nvPr/>
        </p:nvSpPr>
        <p:spPr>
          <a:xfrm>
            <a:off x="781526" y="614005"/>
            <a:ext cx="12185452" cy="558165"/>
          </a:xfrm>
          <a:prstGeom prst="rect">
            <a:avLst/>
          </a:prstGeom>
          <a:noFill/>
          <a:ln/>
        </p:spPr>
        <p:txBody>
          <a:bodyPr wrap="none" lIns="0" tIns="0" rIns="0" bIns="0" rtlCol="0" anchor="t"/>
          <a:lstStyle/>
          <a:p>
            <a:pPr marL="0" indent="0" algn="l">
              <a:lnSpc>
                <a:spcPts val="4350"/>
              </a:lnSpc>
              <a:buNone/>
            </a:pPr>
            <a:r>
              <a:rPr lang="en-US" sz="3500" dirty="0">
                <a:solidFill>
                  <a:srgbClr val="484237"/>
                </a:solidFill>
                <a:latin typeface="Gelasio Semi Bold" pitchFamily="34" charset="0"/>
                <a:ea typeface="Gelasio Semi Bold" pitchFamily="34" charset="-122"/>
                <a:cs typeface="Gelasio Semi Bold" pitchFamily="34" charset="-120"/>
              </a:rPr>
              <a:t>Brief table of predicting for entire dataset (side project)</a:t>
            </a:r>
            <a:endParaRPr lang="en-US" sz="3500" dirty="0"/>
          </a:p>
        </p:txBody>
      </p:sp>
      <p:graphicFrame>
        <p:nvGraphicFramePr>
          <p:cNvPr id="88" name="Table 87">
            <a:extLst>
              <a:ext uri="{FF2B5EF4-FFF2-40B4-BE49-F238E27FC236}">
                <a16:creationId xmlns:a16="http://schemas.microsoft.com/office/drawing/2014/main" id="{F9D2C0D8-93C4-0D21-02FE-25CB05906793}"/>
              </a:ext>
            </a:extLst>
          </p:cNvPr>
          <p:cNvGraphicFramePr>
            <a:graphicFrameLocks noGrp="1"/>
          </p:cNvGraphicFramePr>
          <p:nvPr>
            <p:extLst>
              <p:ext uri="{D42A27DB-BD31-4B8C-83A1-F6EECF244321}">
                <p14:modId xmlns:p14="http://schemas.microsoft.com/office/powerpoint/2010/main" val="3266602517"/>
              </p:ext>
            </p:extLst>
          </p:nvPr>
        </p:nvGraphicFramePr>
        <p:xfrm>
          <a:off x="297951" y="1869897"/>
          <a:ext cx="13870116" cy="5835721"/>
        </p:xfrm>
        <a:graphic>
          <a:graphicData uri="http://schemas.openxmlformats.org/drawingml/2006/table">
            <a:tbl>
              <a:tblPr firstRow="1" bandRow="1">
                <a:tableStyleId>{8799B23B-EC83-4686-B30A-512413B5E67A}</a:tableStyleId>
              </a:tblPr>
              <a:tblGrid>
                <a:gridCol w="1066932">
                  <a:extLst>
                    <a:ext uri="{9D8B030D-6E8A-4147-A177-3AD203B41FA5}">
                      <a16:colId xmlns:a16="http://schemas.microsoft.com/office/drawing/2014/main" val="141276686"/>
                    </a:ext>
                  </a:extLst>
                </a:gridCol>
                <a:gridCol w="1066932">
                  <a:extLst>
                    <a:ext uri="{9D8B030D-6E8A-4147-A177-3AD203B41FA5}">
                      <a16:colId xmlns:a16="http://schemas.microsoft.com/office/drawing/2014/main" val="2093266272"/>
                    </a:ext>
                  </a:extLst>
                </a:gridCol>
                <a:gridCol w="1066932">
                  <a:extLst>
                    <a:ext uri="{9D8B030D-6E8A-4147-A177-3AD203B41FA5}">
                      <a16:colId xmlns:a16="http://schemas.microsoft.com/office/drawing/2014/main" val="2371254379"/>
                    </a:ext>
                  </a:extLst>
                </a:gridCol>
                <a:gridCol w="1066932">
                  <a:extLst>
                    <a:ext uri="{9D8B030D-6E8A-4147-A177-3AD203B41FA5}">
                      <a16:colId xmlns:a16="http://schemas.microsoft.com/office/drawing/2014/main" val="2013476638"/>
                    </a:ext>
                  </a:extLst>
                </a:gridCol>
                <a:gridCol w="1066932">
                  <a:extLst>
                    <a:ext uri="{9D8B030D-6E8A-4147-A177-3AD203B41FA5}">
                      <a16:colId xmlns:a16="http://schemas.microsoft.com/office/drawing/2014/main" val="494854719"/>
                    </a:ext>
                  </a:extLst>
                </a:gridCol>
                <a:gridCol w="1066932">
                  <a:extLst>
                    <a:ext uri="{9D8B030D-6E8A-4147-A177-3AD203B41FA5}">
                      <a16:colId xmlns:a16="http://schemas.microsoft.com/office/drawing/2014/main" val="470690123"/>
                    </a:ext>
                  </a:extLst>
                </a:gridCol>
                <a:gridCol w="1066932">
                  <a:extLst>
                    <a:ext uri="{9D8B030D-6E8A-4147-A177-3AD203B41FA5}">
                      <a16:colId xmlns:a16="http://schemas.microsoft.com/office/drawing/2014/main" val="96947138"/>
                    </a:ext>
                  </a:extLst>
                </a:gridCol>
                <a:gridCol w="1066932">
                  <a:extLst>
                    <a:ext uri="{9D8B030D-6E8A-4147-A177-3AD203B41FA5}">
                      <a16:colId xmlns:a16="http://schemas.microsoft.com/office/drawing/2014/main" val="2544902160"/>
                    </a:ext>
                  </a:extLst>
                </a:gridCol>
                <a:gridCol w="1066932">
                  <a:extLst>
                    <a:ext uri="{9D8B030D-6E8A-4147-A177-3AD203B41FA5}">
                      <a16:colId xmlns:a16="http://schemas.microsoft.com/office/drawing/2014/main" val="993281488"/>
                    </a:ext>
                  </a:extLst>
                </a:gridCol>
                <a:gridCol w="1066932">
                  <a:extLst>
                    <a:ext uri="{9D8B030D-6E8A-4147-A177-3AD203B41FA5}">
                      <a16:colId xmlns:a16="http://schemas.microsoft.com/office/drawing/2014/main" val="754249407"/>
                    </a:ext>
                  </a:extLst>
                </a:gridCol>
                <a:gridCol w="1066932">
                  <a:extLst>
                    <a:ext uri="{9D8B030D-6E8A-4147-A177-3AD203B41FA5}">
                      <a16:colId xmlns:a16="http://schemas.microsoft.com/office/drawing/2014/main" val="3740819550"/>
                    </a:ext>
                  </a:extLst>
                </a:gridCol>
                <a:gridCol w="1066932">
                  <a:extLst>
                    <a:ext uri="{9D8B030D-6E8A-4147-A177-3AD203B41FA5}">
                      <a16:colId xmlns:a16="http://schemas.microsoft.com/office/drawing/2014/main" val="1324439396"/>
                    </a:ext>
                  </a:extLst>
                </a:gridCol>
                <a:gridCol w="1066932">
                  <a:extLst>
                    <a:ext uri="{9D8B030D-6E8A-4147-A177-3AD203B41FA5}">
                      <a16:colId xmlns:a16="http://schemas.microsoft.com/office/drawing/2014/main" val="2398366091"/>
                    </a:ext>
                  </a:extLst>
                </a:gridCol>
              </a:tblGrid>
              <a:tr h="1551051">
                <a:tc>
                  <a:txBody>
                    <a:bodyPr/>
                    <a:lstStyle/>
                    <a:p>
                      <a:pPr algn="ctr" fontAlgn="t">
                        <a:buNone/>
                      </a:pPr>
                      <a:r>
                        <a:rPr lang="en-US" sz="1400" b="0" u="none" strike="noStrike" dirty="0">
                          <a:solidFill>
                            <a:schemeClr val="bg1">
                              <a:lumMod val="50000"/>
                            </a:schemeClr>
                          </a:solidFill>
                          <a:effectLst/>
                        </a:rPr>
                        <a:t>sample number</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m3)_1</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m3)_3</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m3)_5</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m3)_7</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m3)_9</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Cumulative Oil (M m3)_11</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(m3/day)_1</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(m3/day)_3</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(m3/day)_5</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(m3/day)_7</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(m3/day)_9</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tc>
                  <a:txBody>
                    <a:bodyPr/>
                    <a:lstStyle/>
                    <a:p>
                      <a:pPr algn="ctr" fontAlgn="t">
                        <a:buNone/>
                      </a:pPr>
                      <a:r>
                        <a:rPr lang="en-US" sz="1400" b="0" u="none" strike="noStrike" dirty="0">
                          <a:solidFill>
                            <a:schemeClr val="bg1">
                              <a:lumMod val="50000"/>
                            </a:schemeClr>
                          </a:solidFill>
                          <a:effectLst/>
                        </a:rPr>
                        <a:t>Oil Rate (m3/day)_11</a:t>
                      </a:r>
                      <a:endParaRPr lang="en-US" sz="1400" b="0" i="0" u="none" strike="noStrike" dirty="0">
                        <a:solidFill>
                          <a:schemeClr val="bg1">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5380320"/>
                  </a:ext>
                </a:extLst>
              </a:tr>
              <a:tr h="856934">
                <a:tc>
                  <a:txBody>
                    <a:bodyPr/>
                    <a:lstStyle/>
                    <a:p>
                      <a:pPr algn="ctr" fontAlgn="b">
                        <a:buNone/>
                      </a:pPr>
                      <a:r>
                        <a:rPr lang="en-US" sz="1400" b="1" u="none" strike="noStrike" dirty="0">
                          <a:solidFill>
                            <a:srgbClr val="000000"/>
                          </a:solidFill>
                          <a:effectLst/>
                        </a:rPr>
                        <a:t>1</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0.000458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21.76135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43.2771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66.35044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86.98704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109.6759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666.7681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357.6784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371.7712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355.177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349.268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341.1942</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2768773"/>
                  </a:ext>
                </a:extLst>
              </a:tr>
              <a:tr h="856934">
                <a:tc>
                  <a:txBody>
                    <a:bodyPr/>
                    <a:lstStyle/>
                    <a:p>
                      <a:pPr algn="ctr" fontAlgn="b">
                        <a:buNone/>
                      </a:pPr>
                      <a:r>
                        <a:rPr lang="en-US" sz="1400" b="1" u="none" strike="noStrike" dirty="0">
                          <a:solidFill>
                            <a:srgbClr val="000000"/>
                          </a:solidFill>
                          <a:effectLst/>
                        </a:rPr>
                        <a:t>2</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0.002857</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110.3949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205.8647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292.6793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363.9077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435.8643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4223.372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1717.344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1524.598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1375.817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1244.736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1122.145</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45599629"/>
                  </a:ext>
                </a:extLst>
              </a:tr>
              <a:tr h="856934">
                <a:tc>
                  <a:txBody>
                    <a:bodyPr/>
                    <a:lstStyle/>
                    <a:p>
                      <a:pPr algn="ctr" fontAlgn="b">
                        <a:buNone/>
                      </a:pPr>
                      <a:r>
                        <a:rPr lang="en-US" sz="1400" b="1" u="none" strike="noStrike" dirty="0">
                          <a:solidFill>
                            <a:srgbClr val="000000"/>
                          </a:solidFill>
                          <a:effectLst/>
                        </a:rPr>
                        <a:t>3</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0.001163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45.193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87.51838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123.9974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164.0409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199.9541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1686.333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728.713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689.1834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640.7976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604.8299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552.3226</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51945480"/>
                  </a:ext>
                </a:extLst>
              </a:tr>
              <a:tr h="856934">
                <a:tc>
                  <a:txBody>
                    <a:bodyPr/>
                    <a:lstStyle/>
                    <a:p>
                      <a:pPr algn="ctr" fontAlgn="b">
                        <a:buNone/>
                      </a:pPr>
                      <a:r>
                        <a:rPr lang="en-US" sz="1400" b="1" u="none" strike="noStrike" dirty="0">
                          <a:solidFill>
                            <a:srgbClr val="000000"/>
                          </a:solidFill>
                          <a:effectLst/>
                        </a:rPr>
                        <a:t>4</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0.003638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136.7125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263.5397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371.8566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464.3654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557.228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5173.84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2195.35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1967.21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1808.294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1618.734</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1481.749</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23334305"/>
                  </a:ext>
                </a:extLst>
              </a:tr>
              <a:tr h="856934">
                <a:tc>
                  <a:txBody>
                    <a:bodyPr/>
                    <a:lstStyle/>
                    <a:p>
                      <a:pPr algn="ctr" fontAlgn="b">
                        <a:buNone/>
                      </a:pPr>
                      <a:r>
                        <a:rPr lang="en-US" sz="1400" b="1" u="none" strike="noStrike" dirty="0">
                          <a:solidFill>
                            <a:srgbClr val="000000"/>
                          </a:solidFill>
                          <a:effectLst/>
                        </a:rPr>
                        <a:t>5</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0.000202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9.909275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19.4068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30.01053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40.59397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48.24688</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301.8371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162.6539</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173.06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171.3307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a:solidFill>
                            <a:srgbClr val="000000"/>
                          </a:solidFill>
                          <a:effectLst/>
                        </a:rPr>
                        <a:t>161.4636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buNone/>
                      </a:pPr>
                      <a:r>
                        <a:rPr lang="en-US" sz="1400" b="0" u="none" strike="noStrike" dirty="0">
                          <a:solidFill>
                            <a:srgbClr val="000000"/>
                          </a:solidFill>
                          <a:effectLst/>
                        </a:rPr>
                        <a:t>154.872</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30287264"/>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42578"/>
          </a:xfrm>
          <a:prstGeom prst="rect">
            <a:avLst/>
          </a:prstGeom>
        </p:spPr>
      </p:pic>
      <p:pic>
        <p:nvPicPr>
          <p:cNvPr id="3" name="Image 1" descr="preencoded.png"/>
          <p:cNvPicPr>
            <a:picLocks noChangeAspect="1"/>
          </p:cNvPicPr>
          <p:nvPr/>
        </p:nvPicPr>
        <p:blipFill>
          <a:blip r:embed="rId4"/>
          <a:stretch>
            <a:fillRect/>
          </a:stretch>
        </p:blipFill>
        <p:spPr>
          <a:xfrm>
            <a:off x="9363313" y="876300"/>
            <a:ext cx="5047655" cy="6489978"/>
          </a:xfrm>
          <a:prstGeom prst="rect">
            <a:avLst/>
          </a:prstGeom>
        </p:spPr>
      </p:pic>
      <p:sp>
        <p:nvSpPr>
          <p:cNvPr id="4" name="Text 0"/>
          <p:cNvSpPr/>
          <p:nvPr/>
        </p:nvSpPr>
        <p:spPr>
          <a:xfrm>
            <a:off x="614124" y="482441"/>
            <a:ext cx="7915751" cy="1096566"/>
          </a:xfrm>
          <a:prstGeom prst="rect">
            <a:avLst/>
          </a:prstGeom>
          <a:noFill/>
          <a:ln/>
        </p:spPr>
        <p:txBody>
          <a:bodyPr wrap="square" lIns="0" tIns="0" rIns="0" bIns="0" rtlCol="0" anchor="t"/>
          <a:lstStyle/>
          <a:p>
            <a:pPr marL="0" indent="0" algn="l">
              <a:lnSpc>
                <a:spcPts val="4300"/>
              </a:lnSpc>
              <a:buNone/>
            </a:pPr>
            <a:r>
              <a:rPr lang="en-US" sz="3450" dirty="0">
                <a:solidFill>
                  <a:srgbClr val="484237"/>
                </a:solidFill>
                <a:latin typeface="Gelasio Semi Bold" pitchFamily="34" charset="0"/>
                <a:ea typeface="Gelasio Semi Bold" pitchFamily="34" charset="-122"/>
                <a:cs typeface="Gelasio Semi Bold" pitchFamily="34" charset="-120"/>
              </a:rPr>
              <a:t>Saving Preprocessing Objects for the Dashboard</a:t>
            </a:r>
            <a:endParaRPr lang="en-US" sz="3450" dirty="0"/>
          </a:p>
        </p:txBody>
      </p:sp>
      <p:sp>
        <p:nvSpPr>
          <p:cNvPr id="5" name="Text 1"/>
          <p:cNvSpPr/>
          <p:nvPr/>
        </p:nvSpPr>
        <p:spPr>
          <a:xfrm>
            <a:off x="614124" y="1842135"/>
            <a:ext cx="7915751" cy="842248"/>
          </a:xfrm>
          <a:prstGeom prst="rect">
            <a:avLst/>
          </a:prstGeom>
          <a:noFill/>
          <a:ln/>
        </p:spPr>
        <p:txBody>
          <a:bodyPr wrap="squar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122"/>
                <a:cs typeface="Gelasio" pitchFamily="34" charset="-120"/>
              </a:rPr>
              <a:t>For live predictions in your Streamlit dashboard, it's essential to save the exact scaler objects and image scaling parameters used during training. This ensures new user inputs are preprocessed identically to the training data.</a:t>
            </a:r>
            <a:endParaRPr lang="en-US" sz="1350" dirty="0"/>
          </a:p>
        </p:txBody>
      </p:sp>
      <p:sp>
        <p:nvSpPr>
          <p:cNvPr id="6" name="Shape 2"/>
          <p:cNvSpPr/>
          <p:nvPr/>
        </p:nvSpPr>
        <p:spPr>
          <a:xfrm>
            <a:off x="614124" y="2881670"/>
            <a:ext cx="7915751" cy="3351371"/>
          </a:xfrm>
          <a:prstGeom prst="roundRect">
            <a:avLst>
              <a:gd name="adj" fmla="val 785"/>
            </a:avLst>
          </a:prstGeom>
          <a:solidFill>
            <a:srgbClr val="ECE9E3"/>
          </a:solidFill>
          <a:ln/>
        </p:spPr>
      </p:sp>
      <p:sp>
        <p:nvSpPr>
          <p:cNvPr id="7" name="Shape 3"/>
          <p:cNvSpPr/>
          <p:nvPr/>
        </p:nvSpPr>
        <p:spPr>
          <a:xfrm>
            <a:off x="605433" y="2881670"/>
            <a:ext cx="7933134" cy="3351371"/>
          </a:xfrm>
          <a:prstGeom prst="roundRect">
            <a:avLst>
              <a:gd name="adj" fmla="val 785"/>
            </a:avLst>
          </a:prstGeom>
          <a:solidFill>
            <a:srgbClr val="ECE9E3"/>
          </a:solidFill>
          <a:ln/>
        </p:spPr>
      </p:sp>
      <p:sp>
        <p:nvSpPr>
          <p:cNvPr id="8" name="Text 4"/>
          <p:cNvSpPr/>
          <p:nvPr/>
        </p:nvSpPr>
        <p:spPr>
          <a:xfrm>
            <a:off x="780812" y="3013234"/>
            <a:ext cx="7582376" cy="3088243"/>
          </a:xfrm>
          <a:prstGeom prst="rect">
            <a:avLst/>
          </a:prstGeom>
          <a:noFill/>
          <a:ln/>
        </p:spPr>
        <p:txBody>
          <a:bodyPr wrap="square" lIns="0" tIns="0" rIns="0" bIns="0" rtlCol="0" anchor="t"/>
          <a:lstStyle/>
          <a:p>
            <a:pPr marL="0" indent="0" algn="l">
              <a:lnSpc>
                <a:spcPts val="2200"/>
              </a:lnSpc>
              <a:buNone/>
            </a:pPr>
            <a:r>
              <a:rPr lang="en-US" sz="1350" dirty="0">
                <a:solidFill>
                  <a:srgbClr val="746558"/>
                </a:solidFill>
                <a:highlight>
                  <a:srgbClr val="ECE9E3"/>
                </a:highlight>
                <a:latin typeface="Consolas" pitchFamily="34" charset="0"/>
                <a:ea typeface="Consolas" pitchFamily="34" charset="-122"/>
                <a:cs typeface="Consolas" pitchFamily="34" charset="-120"/>
              </a:rPr>
              <a:t>import </a:t>
            </a:r>
            <a:r>
              <a:rPr lang="en-US" sz="1350" dirty="0" err="1">
                <a:solidFill>
                  <a:srgbClr val="746558"/>
                </a:solidFill>
                <a:highlight>
                  <a:srgbClr val="ECE9E3"/>
                </a:highlight>
                <a:latin typeface="Consolas" pitchFamily="34" charset="0"/>
                <a:ea typeface="Consolas" pitchFamily="34" charset="-122"/>
                <a:cs typeface="Consolas" pitchFamily="34" charset="-120"/>
              </a:rPr>
              <a:t>joblib</a:t>
            </a:r>
            <a:endParaRPr lang="en-US" sz="1350" dirty="0">
              <a:solidFill>
                <a:srgbClr val="746558"/>
              </a:solidFill>
              <a:highlight>
                <a:srgbClr val="ECE9E3"/>
              </a:highlight>
              <a:latin typeface="Consolas" pitchFamily="34" charset="0"/>
              <a:ea typeface="Consolas" pitchFamily="34" charset="-122"/>
              <a:cs typeface="Consolas" pitchFamily="34" charset="-120"/>
            </a:endParaRPr>
          </a:p>
          <a:p>
            <a:pPr marL="0" indent="0" algn="l">
              <a:lnSpc>
                <a:spcPts val="2200"/>
              </a:lnSpc>
              <a:buNone/>
            </a:pPr>
            <a:r>
              <a:rPr lang="en-US" sz="1350" dirty="0" err="1">
                <a:solidFill>
                  <a:srgbClr val="746558"/>
                </a:solidFill>
                <a:highlight>
                  <a:srgbClr val="ECE9E3"/>
                </a:highlight>
                <a:latin typeface="Consolas" pitchFamily="34" charset="0"/>
                <a:ea typeface="Consolas" pitchFamily="34" charset="-122"/>
                <a:cs typeface="Consolas" pitchFamily="34" charset="-120"/>
              </a:rPr>
              <a:t>image_scaling_params</a:t>
            </a:r>
            <a:r>
              <a:rPr lang="en-US" sz="1350" dirty="0">
                <a:solidFill>
                  <a:srgbClr val="746558"/>
                </a:solidFill>
                <a:highlight>
                  <a:srgbClr val="ECE9E3"/>
                </a:highlight>
                <a:latin typeface="Consolas" pitchFamily="34" charset="0"/>
                <a:ea typeface="Consolas" pitchFamily="34" charset="-122"/>
                <a:cs typeface="Consolas" pitchFamily="34" charset="-120"/>
              </a:rPr>
              <a:t> = {'</a:t>
            </a:r>
            <a:r>
              <a:rPr lang="en-US" sz="1350" dirty="0" err="1">
                <a:solidFill>
                  <a:srgbClr val="746558"/>
                </a:solidFill>
                <a:highlight>
                  <a:srgbClr val="ECE9E3"/>
                </a:highlight>
                <a:latin typeface="Consolas" pitchFamily="34" charset="0"/>
                <a:ea typeface="Consolas" pitchFamily="34" charset="-122"/>
                <a:cs typeface="Consolas" pitchFamily="34" charset="-120"/>
              </a:rPr>
              <a:t>perm_min_out</a:t>
            </a:r>
            <a:r>
              <a:rPr lang="en-US" sz="1350" dirty="0">
                <a:solidFill>
                  <a:srgbClr val="746558"/>
                </a:solidFill>
                <a:highlight>
                  <a:srgbClr val="ECE9E3"/>
                </a:highlight>
                <a:latin typeface="Consolas" pitchFamily="34" charset="0"/>
                <a:ea typeface="Consolas" pitchFamily="34" charset="-122"/>
                <a:cs typeface="Consolas" pitchFamily="34" charset="-120"/>
              </a:rPr>
              <a:t>': perm_min,    'perm_max_out': perm_max,    'poro_min_out': poro_min,    'poro_max_out': </a:t>
            </a:r>
            <a:r>
              <a:rPr lang="en-US" sz="1350" dirty="0" err="1">
                <a:solidFill>
                  <a:srgbClr val="746558"/>
                </a:solidFill>
                <a:highlight>
                  <a:srgbClr val="ECE9E3"/>
                </a:highlight>
                <a:latin typeface="Consolas" pitchFamily="34" charset="0"/>
                <a:ea typeface="Consolas" pitchFamily="34" charset="-122"/>
                <a:cs typeface="Consolas" pitchFamily="34" charset="-120"/>
              </a:rPr>
              <a:t>poro_max</a:t>
            </a:r>
            <a:r>
              <a:rPr lang="en-US" sz="1350" dirty="0">
                <a:solidFill>
                  <a:srgbClr val="746558"/>
                </a:solidFill>
                <a:highlight>
                  <a:srgbClr val="ECE9E3"/>
                </a:highlight>
                <a:latin typeface="Consolas" pitchFamily="34" charset="0"/>
                <a:ea typeface="Consolas" pitchFamily="34" charset="-122"/>
                <a:cs typeface="Consolas" pitchFamily="34" charset="-120"/>
              </a:rPr>
              <a:t>}</a:t>
            </a:r>
          </a:p>
          <a:p>
            <a:pPr marL="0" indent="0" algn="l">
              <a:lnSpc>
                <a:spcPts val="2200"/>
              </a:lnSpc>
              <a:buNone/>
            </a:pPr>
            <a:r>
              <a:rPr lang="en-US" sz="1350" dirty="0" err="1">
                <a:solidFill>
                  <a:srgbClr val="746558"/>
                </a:solidFill>
                <a:highlight>
                  <a:srgbClr val="ECE9E3"/>
                </a:highlight>
                <a:latin typeface="Consolas" pitchFamily="34" charset="0"/>
                <a:ea typeface="Consolas" pitchFamily="34" charset="-122"/>
                <a:cs typeface="Consolas" pitchFamily="34" charset="-120"/>
              </a:rPr>
              <a:t>joblib.dump</a:t>
            </a:r>
            <a:r>
              <a:rPr lang="en-US" sz="1350" dirty="0">
                <a:solidFill>
                  <a:srgbClr val="746558"/>
                </a:solidFill>
                <a:highlight>
                  <a:srgbClr val="ECE9E3"/>
                </a:highlight>
                <a:latin typeface="Consolas" pitchFamily="34" charset="0"/>
                <a:ea typeface="Consolas" pitchFamily="34" charset="-122"/>
                <a:cs typeface="Consolas" pitchFamily="34" charset="-120"/>
              </a:rPr>
              <a:t>(y_scaler, 'y_scaler_out.gz’)</a:t>
            </a:r>
          </a:p>
          <a:p>
            <a:pPr marL="0" indent="0" algn="l">
              <a:lnSpc>
                <a:spcPts val="2200"/>
              </a:lnSpc>
              <a:buNone/>
            </a:pPr>
            <a:r>
              <a:rPr lang="en-US" sz="1350" dirty="0" err="1">
                <a:solidFill>
                  <a:srgbClr val="746558"/>
                </a:solidFill>
                <a:highlight>
                  <a:srgbClr val="ECE9E3"/>
                </a:highlight>
                <a:latin typeface="Consolas" pitchFamily="34" charset="0"/>
                <a:ea typeface="Consolas" pitchFamily="34" charset="-122"/>
                <a:cs typeface="Consolas" pitchFamily="34" charset="-120"/>
              </a:rPr>
              <a:t>joblib.dump</a:t>
            </a:r>
            <a:r>
              <a:rPr lang="en-US" sz="1350" dirty="0">
                <a:solidFill>
                  <a:srgbClr val="746558"/>
                </a:solidFill>
                <a:highlight>
                  <a:srgbClr val="ECE9E3"/>
                </a:highlight>
                <a:latin typeface="Consolas" pitchFamily="34" charset="0"/>
                <a:ea typeface="Consolas" pitchFamily="34" charset="-122"/>
                <a:cs typeface="Consolas" pitchFamily="34" charset="-120"/>
              </a:rPr>
              <a:t>(num_scaler, 'num_scaler_out.gz’)</a:t>
            </a:r>
          </a:p>
          <a:p>
            <a:pPr marL="0" indent="0" algn="l">
              <a:lnSpc>
                <a:spcPts val="2200"/>
              </a:lnSpc>
              <a:buNone/>
            </a:pPr>
            <a:r>
              <a:rPr lang="en-US" sz="1350" dirty="0" err="1">
                <a:solidFill>
                  <a:srgbClr val="746558"/>
                </a:solidFill>
                <a:highlight>
                  <a:srgbClr val="ECE9E3"/>
                </a:highlight>
                <a:latin typeface="Consolas" pitchFamily="34" charset="0"/>
                <a:ea typeface="Consolas" pitchFamily="34" charset="-122"/>
                <a:cs typeface="Consolas" pitchFamily="34" charset="-120"/>
              </a:rPr>
              <a:t>joblib.dump</a:t>
            </a:r>
            <a:r>
              <a:rPr lang="en-US" sz="1350" dirty="0">
                <a:solidFill>
                  <a:srgbClr val="746558"/>
                </a:solidFill>
                <a:highlight>
                  <a:srgbClr val="ECE9E3"/>
                </a:highlight>
                <a:latin typeface="Consolas" pitchFamily="34" charset="0"/>
                <a:ea typeface="Consolas" pitchFamily="34" charset="-122"/>
                <a:cs typeface="Consolas" pitchFamily="34" charset="-120"/>
              </a:rPr>
              <a:t>(image_scaling_params, 'image_param_out.gz')</a:t>
            </a:r>
            <a:endParaRPr lang="en-US" sz="1350" dirty="0"/>
          </a:p>
        </p:txBody>
      </p:sp>
      <p:sp>
        <p:nvSpPr>
          <p:cNvPr id="9" name="Shape 5"/>
          <p:cNvSpPr/>
          <p:nvPr/>
        </p:nvSpPr>
        <p:spPr>
          <a:xfrm>
            <a:off x="614124" y="6430328"/>
            <a:ext cx="7915751" cy="1329809"/>
          </a:xfrm>
          <a:prstGeom prst="roundRect">
            <a:avLst>
              <a:gd name="adj" fmla="val 1979"/>
            </a:avLst>
          </a:prstGeom>
          <a:solidFill>
            <a:srgbClr val="B6FCB8"/>
          </a:solidFill>
          <a:ln/>
        </p:spPr>
      </p:sp>
      <p:pic>
        <p:nvPicPr>
          <p:cNvPr id="10" name="Image 2" descr="preencoded.png"/>
          <p:cNvPicPr>
            <a:picLocks noChangeAspect="1"/>
          </p:cNvPicPr>
          <p:nvPr/>
        </p:nvPicPr>
        <p:blipFill>
          <a:blip r:embed="rId5"/>
          <a:stretch>
            <a:fillRect/>
          </a:stretch>
        </p:blipFill>
        <p:spPr>
          <a:xfrm>
            <a:off x="789503" y="6678930"/>
            <a:ext cx="219313" cy="175379"/>
          </a:xfrm>
          <a:prstGeom prst="rect">
            <a:avLst/>
          </a:prstGeom>
        </p:spPr>
      </p:pic>
      <p:sp>
        <p:nvSpPr>
          <p:cNvPr id="11" name="Text 6"/>
          <p:cNvSpPr/>
          <p:nvPr/>
        </p:nvSpPr>
        <p:spPr>
          <a:xfrm>
            <a:off x="1184196" y="6649522"/>
            <a:ext cx="7170301" cy="865108"/>
          </a:xfrm>
          <a:prstGeom prst="rect">
            <a:avLst/>
          </a:prstGeom>
          <a:noFill/>
          <a:ln/>
        </p:spPr>
        <p:txBody>
          <a:bodyPr wrap="square" lIns="0" tIns="0" rIns="0" bIns="0" rtlCol="0" anchor="t"/>
          <a:lstStyle/>
          <a:p>
            <a:pPr marL="0" indent="0" algn="l">
              <a:lnSpc>
                <a:spcPts val="2200"/>
              </a:lnSpc>
              <a:buNone/>
            </a:pPr>
            <a:r>
              <a:rPr lang="en-US" sz="1350" dirty="0">
                <a:solidFill>
                  <a:srgbClr val="000000"/>
                </a:solidFill>
                <a:latin typeface="Gelasio" pitchFamily="34" charset="0"/>
                <a:ea typeface="Gelasio" pitchFamily="34" charset="-122"/>
                <a:cs typeface="Gelasio" pitchFamily="34" charset="-120"/>
              </a:rPr>
              <a:t>These </a:t>
            </a:r>
            <a:r>
              <a:rPr lang="en-US" sz="1350" dirty="0">
                <a:solidFill>
                  <a:srgbClr val="000000"/>
                </a:solidFill>
                <a:highlight>
                  <a:srgbClr val="ECE9E3"/>
                </a:highlight>
                <a:latin typeface="Consolas" pitchFamily="34" charset="0"/>
                <a:ea typeface="Consolas" pitchFamily="34" charset="-122"/>
                <a:cs typeface="Consolas" pitchFamily="34" charset="-120"/>
              </a:rPr>
              <a:t>.gz</a:t>
            </a:r>
            <a:r>
              <a:rPr lang="en-US" sz="1350" dirty="0">
                <a:solidFill>
                  <a:srgbClr val="000000"/>
                </a:solidFill>
                <a:latin typeface="Gelasio" pitchFamily="34" charset="0"/>
                <a:ea typeface="Gelasio" pitchFamily="34" charset="-122"/>
                <a:cs typeface="Gelasio" pitchFamily="34" charset="-120"/>
              </a:rPr>
              <a:t> files enable the Streamlit dashboard to scale new inputs and inverse-transform predictions accurately, maintaining consistency between training and deployment environments.</a:t>
            </a:r>
            <a:endParaRPr lang="en-US" sz="135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spTree>
      <p:nvGrpSpPr>
        <p:cNvPr id="1" name=""/>
        <p:cNvGrpSpPr/>
        <p:nvPr/>
      </p:nvGrpSpPr>
      <p:grpSpPr>
        <a:xfrm>
          <a:off x="0" y="0"/>
          <a:ext cx="0" cy="0"/>
          <a:chOff x="0" y="0"/>
          <a:chExt cx="0" cy="0"/>
        </a:xfrm>
      </p:grpSpPr>
      <p:sp>
        <p:nvSpPr>
          <p:cNvPr id="2" name="Text 0"/>
          <p:cNvSpPr/>
          <p:nvPr/>
        </p:nvSpPr>
        <p:spPr>
          <a:xfrm>
            <a:off x="793790" y="1665446"/>
            <a:ext cx="7926586"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Key Takeaways &amp; Next Steps</a:t>
            </a:r>
            <a:endParaRPr lang="en-US" sz="4450" dirty="0"/>
          </a:p>
        </p:txBody>
      </p:sp>
      <p:sp>
        <p:nvSpPr>
          <p:cNvPr id="3" name="Shape 1"/>
          <p:cNvSpPr/>
          <p:nvPr/>
        </p:nvSpPr>
        <p:spPr>
          <a:xfrm>
            <a:off x="793790" y="2827853"/>
            <a:ext cx="510302" cy="510302"/>
          </a:xfrm>
          <a:prstGeom prst="roundRect">
            <a:avLst>
              <a:gd name="adj" fmla="val 6667"/>
            </a:avLst>
          </a:prstGeom>
          <a:solidFill>
            <a:srgbClr val="EEE8DD"/>
          </a:solidFill>
          <a:ln/>
        </p:spPr>
      </p:sp>
      <p:pic>
        <p:nvPicPr>
          <p:cNvPr id="4" name="Image 0" descr="preencoded.png"/>
          <p:cNvPicPr>
            <a:picLocks noChangeAspect="1"/>
          </p:cNvPicPr>
          <p:nvPr/>
        </p:nvPicPr>
        <p:blipFill>
          <a:blip r:embed="rId3"/>
          <a:stretch>
            <a:fillRect/>
          </a:stretch>
        </p:blipFill>
        <p:spPr>
          <a:xfrm>
            <a:off x="878860" y="2870359"/>
            <a:ext cx="340162" cy="425291"/>
          </a:xfrm>
          <a:prstGeom prst="rect">
            <a:avLst/>
          </a:prstGeom>
        </p:spPr>
      </p:pic>
      <p:sp>
        <p:nvSpPr>
          <p:cNvPr id="5" name="Text 2"/>
          <p:cNvSpPr/>
          <p:nvPr/>
        </p:nvSpPr>
        <p:spPr>
          <a:xfrm>
            <a:off x="1530906"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Persistent Models</a:t>
            </a:r>
            <a:endParaRPr lang="en-US" sz="2200" dirty="0"/>
          </a:p>
        </p:txBody>
      </p:sp>
      <p:sp>
        <p:nvSpPr>
          <p:cNvPr id="6" name="Text 3"/>
          <p:cNvSpPr/>
          <p:nvPr/>
        </p:nvSpPr>
        <p:spPr>
          <a:xfrm>
            <a:off x="1530906" y="3396139"/>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Always save your trained models and preprocessing components.</a:t>
            </a:r>
            <a:endParaRPr lang="en-US" sz="1750" dirty="0"/>
          </a:p>
        </p:txBody>
      </p:sp>
      <p:sp>
        <p:nvSpPr>
          <p:cNvPr id="7" name="Shape 4"/>
          <p:cNvSpPr/>
          <p:nvPr/>
        </p:nvSpPr>
        <p:spPr>
          <a:xfrm>
            <a:off x="7456884" y="2827853"/>
            <a:ext cx="510302" cy="510302"/>
          </a:xfrm>
          <a:prstGeom prst="roundRect">
            <a:avLst>
              <a:gd name="adj" fmla="val 6667"/>
            </a:avLst>
          </a:prstGeom>
          <a:solidFill>
            <a:srgbClr val="EEE8DD"/>
          </a:solidFill>
          <a:ln/>
        </p:spPr>
      </p:sp>
      <p:pic>
        <p:nvPicPr>
          <p:cNvPr id="8" name="Image 1" descr="preencoded.png"/>
          <p:cNvPicPr>
            <a:picLocks noChangeAspect="1"/>
          </p:cNvPicPr>
          <p:nvPr/>
        </p:nvPicPr>
        <p:blipFill>
          <a:blip r:embed="rId4"/>
          <a:stretch>
            <a:fillRect/>
          </a:stretch>
        </p:blipFill>
        <p:spPr>
          <a:xfrm>
            <a:off x="7541955" y="2870359"/>
            <a:ext cx="340162" cy="425291"/>
          </a:xfrm>
          <a:prstGeom prst="rect">
            <a:avLst/>
          </a:prstGeom>
        </p:spPr>
      </p:pic>
      <p:sp>
        <p:nvSpPr>
          <p:cNvPr id="9" name="Text 5"/>
          <p:cNvSpPr/>
          <p:nvPr/>
        </p:nvSpPr>
        <p:spPr>
          <a:xfrm>
            <a:off x="8194000"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Automate Tuning</a:t>
            </a:r>
            <a:endParaRPr lang="en-US" sz="2200" dirty="0"/>
          </a:p>
        </p:txBody>
      </p:sp>
      <p:sp>
        <p:nvSpPr>
          <p:cNvPr id="10" name="Text 6"/>
          <p:cNvSpPr/>
          <p:nvPr/>
        </p:nvSpPr>
        <p:spPr>
          <a:xfrm>
            <a:off x="8194000" y="3396139"/>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Leverage tools like Optuna for efficient hyperparameter optimization.</a:t>
            </a:r>
            <a:endParaRPr lang="en-US" sz="1750" dirty="0"/>
          </a:p>
        </p:txBody>
      </p:sp>
      <p:sp>
        <p:nvSpPr>
          <p:cNvPr id="11" name="Shape 7"/>
          <p:cNvSpPr/>
          <p:nvPr/>
        </p:nvSpPr>
        <p:spPr>
          <a:xfrm>
            <a:off x="793790" y="4575572"/>
            <a:ext cx="510302" cy="510302"/>
          </a:xfrm>
          <a:prstGeom prst="roundRect">
            <a:avLst>
              <a:gd name="adj" fmla="val 6667"/>
            </a:avLst>
          </a:prstGeom>
          <a:solidFill>
            <a:srgbClr val="EEE8DD"/>
          </a:solidFill>
          <a:ln/>
        </p:spPr>
      </p:sp>
      <p:pic>
        <p:nvPicPr>
          <p:cNvPr id="12" name="Image 2" descr="preencoded.png"/>
          <p:cNvPicPr>
            <a:picLocks noChangeAspect="1"/>
          </p:cNvPicPr>
          <p:nvPr/>
        </p:nvPicPr>
        <p:blipFill>
          <a:blip r:embed="rId5"/>
          <a:stretch>
            <a:fillRect/>
          </a:stretch>
        </p:blipFill>
        <p:spPr>
          <a:xfrm>
            <a:off x="878860" y="4618077"/>
            <a:ext cx="340162" cy="425291"/>
          </a:xfrm>
          <a:prstGeom prst="rect">
            <a:avLst/>
          </a:prstGeom>
        </p:spPr>
      </p:pic>
      <p:sp>
        <p:nvSpPr>
          <p:cNvPr id="13" name="Text 8"/>
          <p:cNvSpPr/>
          <p:nvPr/>
        </p:nvSpPr>
        <p:spPr>
          <a:xfrm>
            <a:off x="1530906" y="46534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Capture History</a:t>
            </a:r>
            <a:endParaRPr lang="en-US" sz="2200" dirty="0"/>
          </a:p>
        </p:txBody>
      </p:sp>
      <p:sp>
        <p:nvSpPr>
          <p:cNvPr id="14" name="Text 9"/>
          <p:cNvSpPr/>
          <p:nvPr/>
        </p:nvSpPr>
        <p:spPr>
          <a:xfrm>
            <a:off x="1530906" y="5143857"/>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Save training history for performance monitoring and dashboard visualization.</a:t>
            </a:r>
            <a:endParaRPr lang="en-US" sz="1750" dirty="0"/>
          </a:p>
        </p:txBody>
      </p:sp>
      <p:sp>
        <p:nvSpPr>
          <p:cNvPr id="15" name="Shape 10"/>
          <p:cNvSpPr/>
          <p:nvPr/>
        </p:nvSpPr>
        <p:spPr>
          <a:xfrm>
            <a:off x="7456884" y="4575572"/>
            <a:ext cx="510302" cy="510302"/>
          </a:xfrm>
          <a:prstGeom prst="roundRect">
            <a:avLst>
              <a:gd name="adj" fmla="val 6667"/>
            </a:avLst>
          </a:prstGeom>
          <a:solidFill>
            <a:srgbClr val="EEE8DD"/>
          </a:solidFill>
          <a:ln/>
        </p:spPr>
      </p:sp>
      <p:pic>
        <p:nvPicPr>
          <p:cNvPr id="16" name="Image 3" descr="preencoded.png"/>
          <p:cNvPicPr>
            <a:picLocks noChangeAspect="1"/>
          </p:cNvPicPr>
          <p:nvPr/>
        </p:nvPicPr>
        <p:blipFill>
          <a:blip r:embed="rId6"/>
          <a:stretch>
            <a:fillRect/>
          </a:stretch>
        </p:blipFill>
        <p:spPr>
          <a:xfrm>
            <a:off x="7541955" y="4618077"/>
            <a:ext cx="340162" cy="425291"/>
          </a:xfrm>
          <a:prstGeom prst="rect">
            <a:avLst/>
          </a:prstGeom>
        </p:spPr>
      </p:pic>
      <p:sp>
        <p:nvSpPr>
          <p:cNvPr id="17" name="Text 11"/>
          <p:cNvSpPr/>
          <p:nvPr/>
        </p:nvSpPr>
        <p:spPr>
          <a:xfrm>
            <a:off x="8194000" y="4653439"/>
            <a:ext cx="296906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Streamlit Integration</a:t>
            </a:r>
            <a:endParaRPr lang="en-US" sz="2200" dirty="0"/>
          </a:p>
        </p:txBody>
      </p:sp>
      <p:sp>
        <p:nvSpPr>
          <p:cNvPr id="18" name="Text 12"/>
          <p:cNvSpPr/>
          <p:nvPr/>
        </p:nvSpPr>
        <p:spPr>
          <a:xfrm>
            <a:off x="8194000" y="5143857"/>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Ensure all necessary assets are saved for seamless dashboard deployment and live predictions.</a:t>
            </a:r>
            <a:endParaRPr lang="en-US" sz="1750" dirty="0"/>
          </a:p>
        </p:txBody>
      </p:sp>
      <p:sp>
        <p:nvSpPr>
          <p:cNvPr id="19" name="Text 13"/>
          <p:cNvSpPr/>
          <p:nvPr/>
        </p:nvSpPr>
        <p:spPr>
          <a:xfrm>
            <a:off x="793790" y="6209824"/>
            <a:ext cx="6528554"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Now let's move on to our prediction dashboard</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5717"/>
            <a:ext cx="7761803"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3. Data Exploration and Validation</a:t>
            </a:r>
            <a:endParaRPr lang="en-US" sz="3550" dirty="0"/>
          </a:p>
        </p:txBody>
      </p:sp>
      <p:sp>
        <p:nvSpPr>
          <p:cNvPr id="3" name="Text 1"/>
          <p:cNvSpPr/>
          <p:nvPr/>
        </p:nvSpPr>
        <p:spPr>
          <a:xfrm>
            <a:off x="793790" y="199632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An initial Exploratory Data Analysis (EDA) is performed to understand the dataset's structure, quality, and statistical properties. This helps identify missing values and check data types.</a:t>
            </a:r>
            <a:endParaRPr lang="en-US" sz="1750" dirty="0"/>
          </a:p>
        </p:txBody>
      </p:sp>
      <p:sp>
        <p:nvSpPr>
          <p:cNvPr id="4" name="Text 2"/>
          <p:cNvSpPr/>
          <p:nvPr/>
        </p:nvSpPr>
        <p:spPr>
          <a:xfrm>
            <a:off x="793790" y="2977277"/>
            <a:ext cx="13042821" cy="38576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highlight>
                  <a:srgbClr val="ECE9E3"/>
                </a:highlight>
                <a:latin typeface="Consolas" pitchFamily="34" charset="0"/>
                <a:ea typeface="Consolas" pitchFamily="34" charset="-122"/>
                <a:cs typeface="Consolas" pitchFamily="34" charset="-120"/>
              </a:rPr>
              <a:t>.isna().sum()</a:t>
            </a:r>
            <a:r>
              <a:rPr lang="en-US" sz="1750" dirty="0">
                <a:solidFill>
                  <a:srgbClr val="746558"/>
                </a:solidFill>
                <a:latin typeface="Gelasio" pitchFamily="34" charset="0"/>
                <a:ea typeface="Gelasio" pitchFamily="34" charset="-122"/>
                <a:cs typeface="Gelasio" pitchFamily="34" charset="-120"/>
              </a:rPr>
              <a:t>: Counts missing values per column, crucial for identifying data quality issues.</a:t>
            </a:r>
            <a:endParaRPr lang="en-US" sz="1750" dirty="0"/>
          </a:p>
        </p:txBody>
      </p:sp>
      <p:sp>
        <p:nvSpPr>
          <p:cNvPr id="5" name="Shape 3"/>
          <p:cNvSpPr/>
          <p:nvPr/>
        </p:nvSpPr>
        <p:spPr>
          <a:xfrm>
            <a:off x="793790" y="3618190"/>
            <a:ext cx="13042821" cy="1065848"/>
          </a:xfrm>
          <a:prstGeom prst="roundRect">
            <a:avLst>
              <a:gd name="adj" fmla="val 3192"/>
            </a:avLst>
          </a:prstGeom>
          <a:solidFill>
            <a:srgbClr val="ECE9E3"/>
          </a:solidFill>
          <a:ln/>
        </p:spPr>
      </p:sp>
      <p:sp>
        <p:nvSpPr>
          <p:cNvPr id="6" name="Shape 4"/>
          <p:cNvSpPr/>
          <p:nvPr/>
        </p:nvSpPr>
        <p:spPr>
          <a:xfrm>
            <a:off x="782479" y="3618190"/>
            <a:ext cx="13065443" cy="1065848"/>
          </a:xfrm>
          <a:prstGeom prst="roundRect">
            <a:avLst>
              <a:gd name="adj" fmla="val 3192"/>
            </a:avLst>
          </a:prstGeom>
          <a:solidFill>
            <a:srgbClr val="ECE9E3"/>
          </a:solidFill>
          <a:ln/>
        </p:spPr>
      </p:sp>
      <p:sp>
        <p:nvSpPr>
          <p:cNvPr id="7" name="Text 5"/>
          <p:cNvSpPr/>
          <p:nvPr/>
        </p:nvSpPr>
        <p:spPr>
          <a:xfrm>
            <a:off x="1009293" y="3788212"/>
            <a:ext cx="12611814"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data.isna().sum()                </a:t>
            </a:r>
            <a:endParaRPr lang="en-US" sz="1750" dirty="0"/>
          </a:p>
        </p:txBody>
      </p:sp>
      <p:sp>
        <p:nvSpPr>
          <p:cNvPr id="8" name="Text 6"/>
          <p:cNvSpPr/>
          <p:nvPr/>
        </p:nvSpPr>
        <p:spPr>
          <a:xfrm>
            <a:off x="793790" y="4939189"/>
            <a:ext cx="13042821" cy="231457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sample number 0</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Month (2026) 0</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Initial </a:t>
            </a:r>
            <a:r>
              <a:rPr lang="en-US" sz="1750" dirty="0" err="1">
                <a:solidFill>
                  <a:srgbClr val="746558"/>
                </a:solidFill>
                <a:highlight>
                  <a:srgbClr val="ECE9E3"/>
                </a:highlight>
                <a:latin typeface="Consolas" pitchFamily="34" charset="0"/>
                <a:ea typeface="Consolas" pitchFamily="34" charset="-122"/>
                <a:cs typeface="Consolas" pitchFamily="34" charset="-120"/>
              </a:rPr>
              <a:t>Sw</a:t>
            </a:r>
            <a:r>
              <a:rPr lang="en-US" sz="1750" dirty="0">
                <a:solidFill>
                  <a:srgbClr val="746558"/>
                </a:solidFill>
                <a:highlight>
                  <a:srgbClr val="ECE9E3"/>
                </a:highlight>
                <a:latin typeface="Consolas" pitchFamily="34" charset="0"/>
                <a:ea typeface="Consolas" pitchFamily="34" charset="-122"/>
                <a:cs typeface="Consolas" pitchFamily="34" charset="-120"/>
              </a:rPr>
              <a:t> 18</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Oil Rate (m3/day) 18</a:t>
            </a:r>
          </a:p>
          <a:p>
            <a:pPr marL="0" indent="0" algn="l">
              <a:lnSpc>
                <a:spcPts val="2850"/>
              </a:lnSpc>
              <a:buNone/>
            </a:pPr>
            <a:r>
              <a:rPr lang="en-US" sz="1750" dirty="0">
                <a:solidFill>
                  <a:srgbClr val="746558"/>
                </a:solidFill>
                <a:highlight>
                  <a:srgbClr val="ECE9E3"/>
                </a:highlight>
                <a:latin typeface="Consolas" pitchFamily="34" charset="0"/>
                <a:ea typeface="Consolas" pitchFamily="34" charset="-122"/>
                <a:cs typeface="Consolas" pitchFamily="34" charset="-120"/>
              </a:rPr>
              <a:t>Cumulative Oil (M m3) 19</a:t>
            </a:r>
          </a:p>
          <a:p>
            <a:pPr marL="0" indent="0" algn="l">
              <a:lnSpc>
                <a:spcPts val="2850"/>
              </a:lnSpc>
              <a:buNone/>
            </a:pPr>
            <a:r>
              <a:rPr lang="en-US" sz="1750" dirty="0" err="1">
                <a:solidFill>
                  <a:srgbClr val="746558"/>
                </a:solidFill>
                <a:highlight>
                  <a:srgbClr val="ECE9E3"/>
                </a:highlight>
                <a:latin typeface="Consolas" pitchFamily="34" charset="0"/>
                <a:ea typeface="Consolas" pitchFamily="34" charset="-122"/>
                <a:cs typeface="Consolas" pitchFamily="34" charset="-120"/>
              </a:rPr>
              <a:t>dtype</a:t>
            </a:r>
            <a:r>
              <a:rPr lang="en-US" sz="1750" dirty="0">
                <a:solidFill>
                  <a:srgbClr val="746558"/>
                </a:solidFill>
                <a:highlight>
                  <a:srgbClr val="ECE9E3"/>
                </a:highlight>
                <a:latin typeface="Consolas" pitchFamily="34" charset="0"/>
                <a:ea typeface="Consolas" pitchFamily="34" charset="-122"/>
                <a:cs typeface="Consolas" pitchFamily="34" charset="-120"/>
              </a:rPr>
              <a:t>: int64</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8070</Words>
  <Application>Microsoft Office PowerPoint</Application>
  <PresentationFormat>Custom</PresentationFormat>
  <Paragraphs>1272</Paragraphs>
  <Slides>87</Slides>
  <Notes>87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Gelasio Semi Bold</vt:lpstr>
      <vt:lpstr>Gelasio</vt:lpstr>
      <vt:lpstr>Calibri</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Soroush Danesh</dc:creator>
  <cp:lastModifiedBy>Soroush Danesh</cp:lastModifiedBy>
  <cp:revision>12</cp:revision>
  <dcterms:created xsi:type="dcterms:W3CDTF">2025-08-16T17:58:43Z</dcterms:created>
  <dcterms:modified xsi:type="dcterms:W3CDTF">2025-08-16T20:35:02Z</dcterms:modified>
</cp:coreProperties>
</file>